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2"/>
  </p:notesMasterIdLst>
  <p:sldIdLst>
    <p:sldId id="257" r:id="rId2"/>
    <p:sldId id="258" r:id="rId3"/>
    <p:sldId id="259" r:id="rId4"/>
    <p:sldId id="311" r:id="rId5"/>
    <p:sldId id="312" r:id="rId6"/>
    <p:sldId id="313" r:id="rId7"/>
    <p:sldId id="314" r:id="rId8"/>
    <p:sldId id="269" r:id="rId9"/>
    <p:sldId id="270" r:id="rId10"/>
    <p:sldId id="294" r:id="rId11"/>
    <p:sldId id="295" r:id="rId12"/>
    <p:sldId id="296" r:id="rId13"/>
    <p:sldId id="297" r:id="rId14"/>
    <p:sldId id="298" r:id="rId15"/>
    <p:sldId id="299" r:id="rId16"/>
    <p:sldId id="300" r:id="rId17"/>
    <p:sldId id="302" r:id="rId18"/>
    <p:sldId id="303" r:id="rId19"/>
    <p:sldId id="301" r:id="rId20"/>
    <p:sldId id="304" r:id="rId21"/>
    <p:sldId id="271" r:id="rId22"/>
    <p:sldId id="305" r:id="rId23"/>
    <p:sldId id="306" r:id="rId24"/>
    <p:sldId id="307" r:id="rId25"/>
    <p:sldId id="315" r:id="rId26"/>
    <p:sldId id="308" r:id="rId27"/>
    <p:sldId id="309" r:id="rId28"/>
    <p:sldId id="310" r:id="rId29"/>
    <p:sldId id="293" r:id="rId30"/>
    <p:sldId id="262" r:id="rId31"/>
  </p:sldIdLst>
  <p:sldSz cx="9144000" cy="6858000" type="screen4x3"/>
  <p:notesSz cx="7099300" cy="10234613"/>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54" autoAdjust="0"/>
  </p:normalViewPr>
  <p:slideViewPr>
    <p:cSldViewPr snapToGrid="0" snapToObjects="1">
      <p:cViewPr varScale="1">
        <p:scale>
          <a:sx n="70" d="100"/>
          <a:sy n="70" d="100"/>
        </p:scale>
        <p:origin x="-8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2286"/>
    </p:cViewPr>
  </p:sorterViewPr>
  <p:notesViewPr>
    <p:cSldViewPr snapToGrid="0" snapToObjects="1">
      <p:cViewPr varScale="1">
        <p:scale>
          <a:sx n="65" d="100"/>
          <a:sy n="65" d="100"/>
        </p:scale>
        <p:origin x="-2892" y="-114"/>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5071" tIns="47536" rIns="95071" bIns="47536" rtlCol="0"/>
          <a:lstStyle>
            <a:lvl1pPr algn="l">
              <a:defRPr sz="1200"/>
            </a:lvl1pPr>
          </a:lstStyle>
          <a:p>
            <a:pPr>
              <a:defRPr/>
            </a:pPr>
            <a:endParaRPr lang="en-GB"/>
          </a:p>
        </p:txBody>
      </p:sp>
      <p:sp>
        <p:nvSpPr>
          <p:cNvPr id="3" name="Date Placeholder 2"/>
          <p:cNvSpPr>
            <a:spLocks noGrp="1"/>
          </p:cNvSpPr>
          <p:nvPr>
            <p:ph type="dt" idx="1"/>
          </p:nvPr>
        </p:nvSpPr>
        <p:spPr>
          <a:xfrm>
            <a:off x="4021138" y="0"/>
            <a:ext cx="3076575" cy="511175"/>
          </a:xfrm>
          <a:prstGeom prst="rect">
            <a:avLst/>
          </a:prstGeom>
        </p:spPr>
        <p:txBody>
          <a:bodyPr vert="horz" lIns="95071" tIns="47536" rIns="95071" bIns="47536" rtlCol="0"/>
          <a:lstStyle>
            <a:lvl1pPr algn="r">
              <a:defRPr sz="1200"/>
            </a:lvl1pPr>
          </a:lstStyle>
          <a:p>
            <a:pPr>
              <a:defRPr/>
            </a:pPr>
            <a:fld id="{C6A52BFF-D370-483E-9F53-8FE0B72DE73B}" type="datetimeFigureOut">
              <a:rPr lang="en-GB"/>
              <a:pPr>
                <a:defRPr/>
              </a:pPr>
              <a:t>28/08/2013</a:t>
            </a:fld>
            <a:endParaRPr lang="en-GB"/>
          </a:p>
        </p:txBody>
      </p:sp>
      <p:sp>
        <p:nvSpPr>
          <p:cNvPr id="4" name="Slide Image Placeholder 3"/>
          <p:cNvSpPr>
            <a:spLocks noGrp="1" noRot="1" noChangeAspect="1"/>
          </p:cNvSpPr>
          <p:nvPr>
            <p:ph type="sldImg" idx="2"/>
          </p:nvPr>
        </p:nvSpPr>
        <p:spPr>
          <a:xfrm>
            <a:off x="989013" y="765175"/>
            <a:ext cx="5121275" cy="3841750"/>
          </a:xfrm>
          <a:prstGeom prst="rect">
            <a:avLst/>
          </a:prstGeom>
          <a:noFill/>
          <a:ln w="12700">
            <a:solidFill>
              <a:prstClr val="black"/>
            </a:solidFill>
          </a:ln>
        </p:spPr>
        <p:txBody>
          <a:bodyPr vert="horz" lIns="95071" tIns="47536" rIns="95071" bIns="47536" rtlCol="0" anchor="ctr"/>
          <a:lstStyle/>
          <a:p>
            <a:pPr lvl="0"/>
            <a:endParaRPr lang="en-GB" noProof="0"/>
          </a:p>
        </p:txBody>
      </p:sp>
      <p:sp>
        <p:nvSpPr>
          <p:cNvPr id="5" name="Notes Placeholder 4"/>
          <p:cNvSpPr>
            <a:spLocks noGrp="1"/>
          </p:cNvSpPr>
          <p:nvPr>
            <p:ph type="body" sz="quarter" idx="3"/>
          </p:nvPr>
        </p:nvSpPr>
        <p:spPr>
          <a:xfrm>
            <a:off x="709613" y="4860925"/>
            <a:ext cx="5680075" cy="4606925"/>
          </a:xfrm>
          <a:prstGeom prst="rect">
            <a:avLst/>
          </a:prstGeom>
        </p:spPr>
        <p:txBody>
          <a:bodyPr vert="horz" lIns="95071" tIns="47536" rIns="95071" bIns="4753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5071" tIns="47536" rIns="95071" bIns="47536"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5071" tIns="47536" rIns="95071" bIns="47536" rtlCol="0" anchor="b"/>
          <a:lstStyle>
            <a:lvl1pPr algn="r">
              <a:defRPr sz="1200"/>
            </a:lvl1pPr>
          </a:lstStyle>
          <a:p>
            <a:pPr>
              <a:defRPr/>
            </a:pPr>
            <a:fld id="{D5A93202-B7DC-4E41-A2BD-1E7BB827AA90}" type="slidenum">
              <a:rPr lang="en-GB"/>
              <a:pPr>
                <a:defRPr/>
              </a:pPr>
              <a:t>‹nº›</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7F8F86-DD04-49EE-AF04-194192C055CD}"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To create a list of species identified by the Advanced Search using ‘Ethiopia’; click ‘A-Z’ to organize the search results alphabetically, then click ‘print’ to create a printable list of species. This list is not only printable but is in a useful format to be copied and pasted into another document format; word processor or spread sheet.</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38A264-D87F-40AF-B092-EF584B4669A4}" type="slidenum">
              <a:rPr lang="en-GB" smtClean="0"/>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Species lists of this kind, generated using the Advanced Search function are useful, but have their limitations. Further investigation of the species listed is needed if a list is required of, for example, species that are non-native and are invasive in a particular country.</a:t>
            </a:r>
          </a:p>
          <a:p>
            <a:pPr eaLnBrk="1" hangingPunct="1">
              <a:spcBef>
                <a:spcPct val="0"/>
              </a:spcBef>
            </a:pPr>
            <a:endParaRPr lang="en-GB" smtClean="0"/>
          </a:p>
          <a:p>
            <a:pPr eaLnBrk="1" hangingPunct="1">
              <a:spcBef>
                <a:spcPct val="0"/>
              </a:spcBef>
            </a:pPr>
            <a:r>
              <a:rPr lang="en-GB" smtClean="0"/>
              <a:t>However, using ‘Expert Search’ techniques as described later in this manual, it is possible to differentiate these search results into better-defined categories.</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A84DE0-E212-4136-8657-DE68FEE4DE6C}" type="slidenum">
              <a:rPr lang="en-GB" smtClean="0"/>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It is possible to create lists of species from the database of Full Datasheets using Boolean operators.</a:t>
            </a:r>
          </a:p>
          <a:p>
            <a:pPr eaLnBrk="1" hangingPunct="1">
              <a:spcBef>
                <a:spcPct val="0"/>
              </a:spcBef>
            </a:pPr>
            <a:endParaRPr lang="en-GB" smtClean="0"/>
          </a:p>
          <a:p>
            <a:pPr eaLnBrk="1" hangingPunct="1">
              <a:spcBef>
                <a:spcPct val="0"/>
              </a:spcBef>
            </a:pPr>
            <a:r>
              <a:rPr lang="en-GB" smtClean="0"/>
              <a:t>For example, the above search ‘Jamaica NOT Cuba’ can be used to find species listed in the Compendium as present in Jamaica but not present in Cuba.</a:t>
            </a:r>
          </a:p>
          <a:p>
            <a:pPr eaLnBrk="1" hangingPunct="1">
              <a:spcBef>
                <a:spcPct val="0"/>
              </a:spcBef>
            </a:pPr>
            <a:endParaRPr lang="en-GB" smtClean="0"/>
          </a:p>
          <a:p>
            <a:pPr eaLnBrk="1" hangingPunct="1">
              <a:spcBef>
                <a:spcPct val="0"/>
              </a:spcBef>
            </a:pPr>
            <a:r>
              <a:rPr lang="en-GB" b="1" smtClean="0"/>
              <a:t>Lists like this generated from the Advanced Search should be used with caution and should not be used as authoritative without further investigation of the species concerned.</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F80FE2-E9F2-4DDB-8240-1A69752F8197}" type="slidenum">
              <a:rPr lang="en-GB" smtClean="0"/>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Again, using the Advanced Datasheet Search input box, but, by using controlled vocabulary and certain prefixes before search terms in building search strings, it is possible to build more refined and accurate searches.</a:t>
            </a:r>
          </a:p>
          <a:p>
            <a:pPr eaLnBrk="1" hangingPunct="1">
              <a:spcBef>
                <a:spcPct val="0"/>
              </a:spcBef>
            </a:pPr>
            <a:endParaRPr lang="en-GB" smtClean="0"/>
          </a:p>
          <a:p>
            <a:pPr eaLnBrk="1" hangingPunct="1">
              <a:spcBef>
                <a:spcPct val="0"/>
              </a:spcBef>
            </a:pPr>
            <a:r>
              <a:rPr lang="en-GB" smtClean="0"/>
              <a:t>This vocabulary and additional coding is available in the document retrieved by clicking ’Advanced Search Help’ in the ‘Search’ drop-down menu.</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3D5A99-911E-43BF-9C88-5B6243FA6D58}" type="slidenum">
              <a:rPr lang="en-GB" smtClean="0"/>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83F6FD-DC90-4B49-A11A-1C20B25066E2}" type="slidenum">
              <a:rPr lang="en-GB" smtClean="0"/>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Results for Australia:</a:t>
            </a:r>
          </a:p>
          <a:p>
            <a:pPr eaLnBrk="1" hangingPunct="1">
              <a:spcBef>
                <a:spcPct val="0"/>
              </a:spcBef>
            </a:pPr>
            <a:endParaRPr lang="en-GB" smtClean="0"/>
          </a:p>
          <a:p>
            <a:pPr eaLnBrk="1" hangingPunct="1">
              <a:spcBef>
                <a:spcPct val="0"/>
              </a:spcBef>
            </a:pPr>
            <a:r>
              <a:rPr lang="en-GB" smtClean="0"/>
              <a:t>573 species covered by full datasheets listed as present in Australia</a:t>
            </a:r>
          </a:p>
          <a:p>
            <a:pPr eaLnBrk="1" hangingPunct="1">
              <a:spcBef>
                <a:spcPct val="0"/>
              </a:spcBef>
            </a:pPr>
            <a:r>
              <a:rPr lang="en-GB" smtClean="0"/>
              <a:t>81 species covered by full datasheets listed as present and native to Australia</a:t>
            </a:r>
          </a:p>
          <a:p>
            <a:pPr eaLnBrk="1" hangingPunct="1">
              <a:spcBef>
                <a:spcPct val="0"/>
              </a:spcBef>
            </a:pPr>
            <a:r>
              <a:rPr lang="en-GB" smtClean="0"/>
              <a:t>261 species covered by full datasheets listed as present and introduced to Australia</a:t>
            </a:r>
          </a:p>
          <a:p>
            <a:pPr eaLnBrk="1" hangingPunct="1">
              <a:spcBef>
                <a:spcPct val="0"/>
              </a:spcBef>
            </a:pPr>
            <a:r>
              <a:rPr lang="en-GB" smtClean="0"/>
              <a:t>173 species covered by full datasheets listed as present and invasive in Australia</a:t>
            </a:r>
          </a:p>
          <a:p>
            <a:pPr eaLnBrk="1" hangingPunct="1">
              <a:spcBef>
                <a:spcPct val="0"/>
              </a:spcBef>
            </a:pPr>
            <a:endParaRPr lang="en-GB" smtClean="0"/>
          </a:p>
          <a:p>
            <a:pPr eaLnBrk="1" hangingPunct="1">
              <a:spcBef>
                <a:spcPct val="0"/>
              </a:spcBef>
            </a:pPr>
            <a:r>
              <a:rPr lang="en-GB" smtClean="0"/>
              <a:t>Remember that in interpreting the results there are many factors to consider; the search only involves Full datasheets, there may be some records of presence where no further information is given, e.g., evidence of invasiveness of a species is unknown or not reported, or it is not mentioned whether the species is native or introduced to a country.</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8157B4-AAC6-4D31-AABB-1B650EF37305}" type="slidenum">
              <a:rPr lang="en-GB" smtClean="0"/>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searches demonstrated above list:</a:t>
            </a:r>
          </a:p>
          <a:p>
            <a:pPr eaLnBrk="1" hangingPunct="1">
              <a:spcBef>
                <a:spcPct val="0"/>
              </a:spcBef>
            </a:pPr>
            <a:r>
              <a:rPr lang="en-GB" smtClean="0"/>
              <a:t>Species or diseases associated with a particular species, e.g., potatoes. To check whether a preferred name is being used in a search look in the on-line CAB Thesaurus; http://www.cabi.org/cabthesaurus/.</a:t>
            </a:r>
          </a:p>
          <a:p>
            <a:pPr eaLnBrk="1" hangingPunct="1">
              <a:spcBef>
                <a:spcPct val="0"/>
              </a:spcBef>
            </a:pPr>
            <a:r>
              <a:rPr lang="en-GB" smtClean="0"/>
              <a:t>Species associated with a particular habitat, e.g., rail/roadsides.</a:t>
            </a:r>
          </a:p>
          <a:p>
            <a:pPr eaLnBrk="1" hangingPunct="1">
              <a:spcBef>
                <a:spcPct val="0"/>
              </a:spcBef>
            </a:pPr>
            <a:endParaRPr lang="en-GB"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712C53-7095-4D60-B562-998A93B179F7}" type="slidenum">
              <a:rPr lang="en-GB" smtClean="0"/>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76D555-959C-481A-9FDD-153513877AA7}" type="slidenum">
              <a:rPr lang="en-GB" smtClean="0"/>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D27403-E58F-4EE0-A28D-8EC62865F137}" type="slidenum">
              <a:rPr lang="en-GB" smtClean="0"/>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85AD31-1176-4716-A568-0729C3C69897}" type="slidenum">
              <a:rPr lang="en-GB" smtClean="0"/>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728542-36E0-43BB-90FC-CA627AED5773}"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As well as datasheets, the Compendium provides access to over 75,000 bibliographic records, most of which contain abstracts and of which over 1000 also contain links to full text documents.</a:t>
            </a:r>
          </a:p>
          <a:p>
            <a:pPr eaLnBrk="1" hangingPunct="1">
              <a:spcBef>
                <a:spcPct val="0"/>
              </a:spcBef>
            </a:pPr>
            <a:endParaRPr lang="en-GB" smtClean="0"/>
          </a:p>
          <a:p>
            <a:pPr eaLnBrk="1" hangingPunct="1">
              <a:spcBef>
                <a:spcPct val="0"/>
              </a:spcBef>
            </a:pPr>
            <a:r>
              <a:rPr lang="en-GB" smtClean="0"/>
              <a:t>This collection of bibliographic records is an invasive species-related sub-set of the CAB Abstracts database, which is the most comprehensive database on agriculture and the environment in the world, with over eight million bibliographic records.</a:t>
            </a:r>
          </a:p>
          <a:p>
            <a:pPr eaLnBrk="1" hangingPunct="1">
              <a:spcBef>
                <a:spcPct val="0"/>
              </a:spcBef>
            </a:pPr>
            <a:endParaRPr lang="en-GB" smtClean="0"/>
          </a:p>
          <a:p>
            <a:pPr eaLnBrk="1" hangingPunct="1">
              <a:spcBef>
                <a:spcPct val="0"/>
              </a:spcBef>
            </a:pPr>
            <a:r>
              <a:rPr lang="en-GB" smtClean="0"/>
              <a:t>The collection of bibliographic records in the Compendium is updated weekly, the most recently added records can be seen by clicking the ‘Abstracts’ tab visible on the Home Page. By default, the most recently added records are shown.</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30B866-ADC3-4EC2-8FDD-C409CDFBD467}" type="slidenum">
              <a:rPr lang="en-GB" smtClean="0"/>
              <a:pPr/>
              <a:t>20</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Where possible, references within a datasheet are linked with the corresponding bibliographic database in the CAB Abstracts database, and it is possible to view that record, by clicking on it in the reference list. This is possible as it is made available through CAB Direct, CABI’s own bibliographic search platform.</a:t>
            </a:r>
          </a:p>
          <a:p>
            <a:pPr eaLnBrk="1" hangingPunct="1">
              <a:spcBef>
                <a:spcPct val="0"/>
              </a:spcBef>
            </a:pPr>
            <a:endParaRPr lang="en-GB"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0226D9-F030-4D18-A027-AE55187C49DE}" type="slidenum">
              <a:rPr lang="en-GB" smtClean="0"/>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It is possible to adapt some techniques used for searching the CAB Abstracts database on CAB Direct to searching the Compendium bibliographic database through the Compendium </a:t>
            </a:r>
            <a:r>
              <a:rPr lang="en-GB" b="1" smtClean="0"/>
              <a:t>Site Search</a:t>
            </a:r>
            <a:r>
              <a:rPr lang="en-GB" smtClean="0"/>
              <a:t>.</a:t>
            </a:r>
          </a:p>
          <a:p>
            <a:pPr eaLnBrk="1" hangingPunct="1">
              <a:spcBef>
                <a:spcPct val="0"/>
              </a:spcBef>
            </a:pPr>
            <a:endParaRPr lang="en-GB" smtClean="0"/>
          </a:p>
          <a:p>
            <a:pPr eaLnBrk="1" hangingPunct="1">
              <a:spcBef>
                <a:spcPct val="0"/>
              </a:spcBef>
            </a:pPr>
            <a:r>
              <a:rPr lang="en-GB" smtClean="0"/>
              <a:t>Above is an example of searching the Compendium bibliographic database for records on the geographic distribution of Abutilon theophrasti, using the search string:</a:t>
            </a:r>
          </a:p>
          <a:p>
            <a:pPr eaLnBrk="1" hangingPunct="1">
              <a:spcBef>
                <a:spcPct val="0"/>
              </a:spcBef>
            </a:pPr>
            <a:endParaRPr lang="en-GB" smtClean="0"/>
          </a:p>
          <a:p>
            <a:pPr eaLnBrk="1" hangingPunct="1">
              <a:spcBef>
                <a:spcPct val="0"/>
              </a:spcBef>
            </a:pPr>
            <a:r>
              <a:rPr lang="en-GB" smtClean="0"/>
              <a:t>od:"Abutilon theophrasti" AND de:"geographical distribution“</a:t>
            </a:r>
          </a:p>
          <a:p>
            <a:pPr eaLnBrk="1" hangingPunct="1">
              <a:spcBef>
                <a:spcPct val="0"/>
              </a:spcBef>
            </a:pPr>
            <a:endParaRPr lang="en-GB" smtClean="0"/>
          </a:p>
          <a:p>
            <a:pPr eaLnBrk="1" hangingPunct="1">
              <a:spcBef>
                <a:spcPct val="0"/>
              </a:spcBef>
            </a:pPr>
            <a:r>
              <a:rPr lang="en-GB" smtClean="0"/>
              <a:t>od = organism descriptor</a:t>
            </a:r>
          </a:p>
          <a:p>
            <a:pPr eaLnBrk="1" hangingPunct="1">
              <a:spcBef>
                <a:spcPct val="0"/>
              </a:spcBef>
            </a:pPr>
            <a:r>
              <a:rPr lang="en-GB" smtClean="0"/>
              <a:t>de = descriptor (indexing using controlled vocabulary from CAB Thesaurus)</a:t>
            </a:r>
          </a:p>
          <a:p>
            <a:pPr eaLnBrk="1" hangingPunct="1">
              <a:spcBef>
                <a:spcPct val="0"/>
              </a:spcBef>
            </a:pPr>
            <a:endParaRPr lang="en-GB" smtClean="0"/>
          </a:p>
          <a:p>
            <a:pPr eaLnBrk="1" hangingPunct="1">
              <a:spcBef>
                <a:spcPct val="0"/>
              </a:spcBef>
            </a:pPr>
            <a:r>
              <a:rPr lang="en-GB" smtClean="0"/>
              <a:t>Note that the Boolean operator ‘AND’ is capitalized. One of the search results is a bibliographic record that also contains a link to a full text document.</a:t>
            </a:r>
          </a:p>
          <a:p>
            <a:pPr eaLnBrk="1" hangingPunct="1">
              <a:spcBef>
                <a:spcPct val="0"/>
              </a:spcBef>
            </a:pPr>
            <a:endParaRPr lang="en-GB"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79928D-AAD1-41A1-8C44-E9940DD4E28E}" type="slidenum">
              <a:rPr lang="en-GB" smtClean="0"/>
              <a:pPr/>
              <a:t>22</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Searching bibliographic records is a training subject in its own right. There are a number of free resources available from the www.cabi.org website giving advice and guidance in searching bibliographic databases. From the Home Page, click on ‘Publishing products’, and then Resources for… Database users in the left-hand menu (direct link; http://www.cabi.org/default.aspx?site=170&amp;page=2042).</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CD14C3-153F-4335-BD66-B84D80F77A0C}" type="slidenum">
              <a:rPr lang="en-GB" smtClean="0"/>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This training manual has mainly covered the Compendium in terms of its major content, the collections of datasheets and bibliographic records. The user of the Compendium will also find it worthwhile to explore the other resources available through the Compendium, in particular, the collection of documents that make up its ‘Library’, the Compendium Glossary, and the external links collected that point towards other resources such as identification keys and image libraries.</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1916FE-E246-40C2-AF0B-F1A399FA3388}" type="slidenum">
              <a:rPr lang="en-GB" smtClean="0"/>
              <a:pPr/>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F8F240-9EB6-445D-956B-99A3FCDA0F16}" type="slidenum">
              <a:rPr lang="en-GB" smtClean="0"/>
              <a:pPr/>
              <a:t>26</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6D031F-A819-4B6F-B6B3-04ABA83DCD8F}" type="slidenum">
              <a:rPr lang="en-GB" smtClean="0"/>
              <a:pPr/>
              <a:t>27</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7FFE06-C1FB-4CAC-BE7E-0BA4E370B59F}" type="slidenum">
              <a:rPr lang="en-GB" smtClean="0"/>
              <a:pPr/>
              <a:t>28</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F1EFA9-6E5E-4C90-A302-B95A500EBD0B}" type="slidenum">
              <a:rPr lang="en-GB" smtClean="0"/>
              <a:pPr/>
              <a:t>29</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4129ED-3A71-46C9-968E-A3B84C23C179}" type="slidenum">
              <a:rPr lang="en-GB" smtClean="0"/>
              <a:pPr/>
              <a:t>30</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rPr>
              <a:t>In this self-learning slide show manual there are notes relating to each slide.</a:t>
            </a:r>
          </a:p>
          <a:p>
            <a:pPr eaLnBrk="1" hangingPunct="1">
              <a:spcBef>
                <a:spcPct val="0"/>
              </a:spcBef>
            </a:pPr>
            <a:r>
              <a:rPr lang="en-GB" smtClean="0">
                <a:latin typeface="Arial" charset="0"/>
              </a:rPr>
              <a:t>It should be possible to follow this teaching tool without reading the notes.</a:t>
            </a:r>
          </a:p>
          <a:p>
            <a:pPr eaLnBrk="1" hangingPunct="1">
              <a:spcBef>
                <a:spcPct val="0"/>
              </a:spcBef>
            </a:pPr>
            <a:r>
              <a:rPr lang="en-GB" smtClean="0">
                <a:latin typeface="Arial" charset="0"/>
              </a:rPr>
              <a:t>However, the notes give a little more information regarding the activities illustrated in the slides and about the Compendium in general. They would also be useful to anyone using this slide series as a visual aid in demonstrating to others.</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018C84-8E7B-4BD1-B70A-9EE904001A68}"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One of the advantages of the relational nature of the database of datasheets in the ISC is the way in which it enables lists to be created of datasheets associated with other datasheets. For example, Pathway datasheets have lists of species introduced via the pathways that they represent, such as the list of species transported via the Pet Trade shown in this illustration. There follows some examples of other tables of useful lists that can be found on different types of datasheets – these examples are not exhaustive and there are further useful examples to be found in the Compendium.</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020FF3-933D-435B-8BE1-704E892A1D54}"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Host Plant and Host Animal datasheets have a list of pests and diseases that affect or infect them.</a:t>
            </a:r>
          </a:p>
          <a:p>
            <a:pPr eaLnBrk="1" hangingPunct="1">
              <a:spcBef>
                <a:spcPct val="0"/>
              </a:spcBef>
            </a:pPr>
            <a:r>
              <a:rPr lang="en-GB" smtClean="0"/>
              <a:t>Datasheets of species classified as Natural Enemies have a lists of organisms with which the species is associated as a predator or pathogen ‘Natural enemy of’:.</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ABC9FF-7D14-41AD-AD88-62C5221450F0}" type="slidenum">
              <a:rPr lang="en-GB" smtClean="0"/>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Datasheets for Pests and Diseases have lists hosts or animals/plants affected by them.</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1C99C4-2001-42C4-9E86-6E7A2C116E82}"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Country datasheets have lists of linked distribution data for both species and diseases of animals. Note, however that these data include records of presence of invasive species, but also other geographical references such as ‘absence’ records, ‘last reported’ dates and references to native species. It is possible to copy and paste these tables into an Excel worksheet for further manipulation to assist in creating better representative national (or sub-national) lists of the types of occurrences desired by the user.</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1EEB98-39D5-4068-84D4-77B3306E81B4}"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rPr>
              <a:t>In part 1 of this Invasive Species Compendium instruction manual, the user is introduced to the simple site search available from the Home Page.</a:t>
            </a:r>
          </a:p>
          <a:p>
            <a:pPr eaLnBrk="1" hangingPunct="1">
              <a:spcBef>
                <a:spcPct val="0"/>
              </a:spcBef>
            </a:pPr>
            <a:endParaRPr lang="en-GB" smtClean="0">
              <a:latin typeface="Arial" charset="0"/>
            </a:endParaRPr>
          </a:p>
          <a:p>
            <a:pPr eaLnBrk="1" hangingPunct="1">
              <a:spcBef>
                <a:spcPct val="0"/>
              </a:spcBef>
            </a:pPr>
            <a:r>
              <a:rPr lang="en-GB" smtClean="0">
                <a:latin typeface="Arial" charset="0"/>
              </a:rPr>
              <a:t>Further search options are available from the orange, horizontal top menu bar. The ‘Search’ drop down menu provides further options for interrogating the datasheets.</a:t>
            </a:r>
          </a:p>
          <a:p>
            <a:pPr eaLnBrk="1" hangingPunct="1">
              <a:spcBef>
                <a:spcPct val="0"/>
              </a:spcBef>
            </a:pPr>
            <a:endParaRPr lang="en-GB" smtClean="0">
              <a:latin typeface="Arial" charset="0"/>
            </a:endParaRPr>
          </a:p>
          <a:p>
            <a:pPr eaLnBrk="1" hangingPunct="1">
              <a:spcBef>
                <a:spcPct val="0"/>
              </a:spcBef>
            </a:pPr>
            <a:r>
              <a:rPr lang="en-GB" smtClean="0">
                <a:latin typeface="Arial" charset="0"/>
              </a:rPr>
              <a:t>Advanced searches are not only useful for finding datasheets, but are also useful for creating lists of species.</a:t>
            </a:r>
          </a:p>
          <a:p>
            <a:pPr eaLnBrk="1" hangingPunct="1">
              <a:spcBef>
                <a:spcPct val="0"/>
              </a:spcBef>
            </a:pPr>
            <a:endParaRPr lang="en-GB" smtClean="0">
              <a:latin typeface="Arial" charset="0"/>
            </a:endParaRPr>
          </a:p>
          <a:p>
            <a:pPr eaLnBrk="1" hangingPunct="1">
              <a:spcBef>
                <a:spcPct val="0"/>
              </a:spcBef>
            </a:pPr>
            <a:r>
              <a:rPr lang="en-GB" smtClean="0">
                <a:latin typeface="Arial" charset="0"/>
              </a:rPr>
              <a:t>Click on the Advanced Datasheet Search option…</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738D6C-004F-4CA9-BA94-0AD6E7DB77CA}" type="slidenum">
              <a:rPr lang="en-GB" smtClean="0"/>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Advanced and Expert Search functionalities in the Compendium are best used when a list of species is required.</a:t>
            </a:r>
          </a:p>
          <a:p>
            <a:pPr eaLnBrk="1" hangingPunct="1">
              <a:spcBef>
                <a:spcPct val="0"/>
              </a:spcBef>
            </a:pPr>
            <a:endParaRPr lang="en-GB" smtClean="0"/>
          </a:p>
          <a:p>
            <a:pPr eaLnBrk="1" hangingPunct="1">
              <a:spcBef>
                <a:spcPct val="0"/>
              </a:spcBef>
            </a:pPr>
            <a:r>
              <a:rPr lang="en-GB" smtClean="0"/>
              <a:t>For example, type ‘Ethiopia’ into the Advanced Search box and then click the green arrow to the right.</a:t>
            </a:r>
          </a:p>
          <a:p>
            <a:pPr eaLnBrk="1" hangingPunct="1">
              <a:spcBef>
                <a:spcPct val="0"/>
              </a:spcBef>
            </a:pPr>
            <a:endParaRPr lang="en-GB" smtClean="0"/>
          </a:p>
          <a:p>
            <a:pPr eaLnBrk="1" hangingPunct="1">
              <a:spcBef>
                <a:spcPct val="0"/>
              </a:spcBef>
            </a:pPr>
            <a:r>
              <a:rPr lang="en-GB" smtClean="0"/>
              <a:t>This searches all the </a:t>
            </a:r>
            <a:r>
              <a:rPr lang="en-GB" b="1" smtClean="0"/>
              <a:t>Full Datasheets </a:t>
            </a:r>
            <a:r>
              <a:rPr lang="en-GB" smtClean="0"/>
              <a:t>to build a list of all species that are found in Ethiopia.</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E2D40D-C545-420D-8884-E6080BCC8FC5}"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358775" y="1219200"/>
            <a:ext cx="8421688" cy="2992438"/>
          </a:xfrm>
          <a:prstGeom prst="rect">
            <a:avLst/>
          </a:prstGeom>
          <a:solidFill>
            <a:srgbClr val="C0C0C0"/>
          </a:solidFill>
          <a:ln w="9525">
            <a:noFill/>
            <a:miter lim="800000"/>
            <a:headEnd/>
            <a:tailEnd/>
          </a:ln>
          <a:effectLst/>
        </p:spPr>
        <p:txBody>
          <a:bodyPr wrap="none" anchor="ctr"/>
          <a:lstStyle/>
          <a:p>
            <a:pPr>
              <a:defRPr/>
            </a:pPr>
            <a:endParaRPr lang="en-GB"/>
          </a:p>
        </p:txBody>
      </p:sp>
      <p:sp>
        <p:nvSpPr>
          <p:cNvPr id="5" name="Rectangle 11"/>
          <p:cNvSpPr/>
          <p:nvPr userDrawn="1"/>
        </p:nvSpPr>
        <p:spPr>
          <a:xfrm>
            <a:off x="358775" y="4211638"/>
            <a:ext cx="8421688" cy="22494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12"/>
          <p:cNvSpPr txBox="1"/>
          <p:nvPr userDrawn="1"/>
        </p:nvSpPr>
        <p:spPr>
          <a:xfrm>
            <a:off x="5775325" y="5740400"/>
            <a:ext cx="2825750" cy="608013"/>
          </a:xfrm>
          <a:prstGeom prst="rect">
            <a:avLst/>
          </a:prstGeom>
          <a:noFill/>
        </p:spPr>
        <p:txBody>
          <a:bodyPr wrap="none">
            <a:spAutoFit/>
          </a:bodyPr>
          <a:lstStyle/>
          <a:p>
            <a:pPr algn="r">
              <a:spcAft>
                <a:spcPts val="300"/>
              </a:spcAft>
              <a:defRPr/>
            </a:pPr>
            <a:r>
              <a:rPr lang="en-GB" sz="1300" b="1" dirty="0">
                <a:solidFill>
                  <a:schemeClr val="bg1"/>
                </a:solidFill>
              </a:rPr>
              <a:t>www.cabi.org</a:t>
            </a:r>
          </a:p>
          <a:p>
            <a:pPr algn="r">
              <a:spcAft>
                <a:spcPts val="300"/>
              </a:spcAft>
              <a:defRPr/>
            </a:pPr>
            <a:r>
              <a:rPr lang="en-GB" sz="1800" b="1" dirty="0">
                <a:solidFill>
                  <a:schemeClr val="bg1"/>
                </a:solidFill>
              </a:rPr>
              <a:t>KNOWLEDGE FOR LIFE</a:t>
            </a:r>
          </a:p>
        </p:txBody>
      </p:sp>
      <p:pic>
        <p:nvPicPr>
          <p:cNvPr id="7" name="Picture 3"/>
          <p:cNvPicPr>
            <a:picLocks noChangeAspect="1" noChangeArrowheads="1"/>
          </p:cNvPicPr>
          <p:nvPr userDrawn="1"/>
        </p:nvPicPr>
        <p:blipFill>
          <a:blip r:embed="rId2"/>
          <a:srcRect/>
          <a:stretch>
            <a:fillRect/>
          </a:stretch>
        </p:blipFill>
        <p:spPr bwMode="auto">
          <a:xfrm>
            <a:off x="522288" y="4391025"/>
            <a:ext cx="579437" cy="554038"/>
          </a:xfrm>
          <a:prstGeom prst="rect">
            <a:avLst/>
          </a:prstGeom>
          <a:noFill/>
          <a:ln w="9525">
            <a:noFill/>
            <a:miter lim="800000"/>
            <a:headEnd/>
            <a:tailEnd/>
          </a:ln>
        </p:spPr>
      </p:pic>
      <p:pic>
        <p:nvPicPr>
          <p:cNvPr id="8" name="Picture 2"/>
          <p:cNvPicPr>
            <a:picLocks noChangeAspect="1" noChangeArrowheads="1"/>
          </p:cNvPicPr>
          <p:nvPr userDrawn="1"/>
        </p:nvPicPr>
        <p:blipFill>
          <a:blip r:embed="rId3"/>
          <a:srcRect/>
          <a:stretch>
            <a:fillRect/>
          </a:stretch>
        </p:blipFill>
        <p:spPr bwMode="auto">
          <a:xfrm>
            <a:off x="7650163" y="339725"/>
            <a:ext cx="1114425" cy="681038"/>
          </a:xfrm>
          <a:prstGeom prst="rect">
            <a:avLst/>
          </a:prstGeom>
          <a:noFill/>
          <a:ln w="9525">
            <a:noFill/>
            <a:miter lim="800000"/>
            <a:headEnd/>
            <a:tailEnd/>
          </a:ln>
        </p:spPr>
      </p:pic>
      <p:pic>
        <p:nvPicPr>
          <p:cNvPr id="9" name="Picture 9"/>
          <p:cNvPicPr>
            <a:picLocks noChangeAspect="1"/>
          </p:cNvPicPr>
          <p:nvPr userDrawn="1"/>
        </p:nvPicPr>
        <p:blipFill>
          <a:blip r:embed="rId4"/>
          <a:srcRect/>
          <a:stretch>
            <a:fillRect/>
          </a:stretch>
        </p:blipFill>
        <p:spPr bwMode="auto">
          <a:xfrm>
            <a:off x="358775" y="339725"/>
            <a:ext cx="1063625" cy="681038"/>
          </a:xfrm>
          <a:prstGeom prst="rect">
            <a:avLst/>
          </a:prstGeom>
          <a:noFill/>
          <a:ln w="9525">
            <a:noFill/>
            <a:miter lim="800000"/>
            <a:headEnd/>
            <a:tailEnd/>
          </a:ln>
        </p:spPr>
      </p:pic>
      <p:sp>
        <p:nvSpPr>
          <p:cNvPr id="3074" name="Rectangle 2"/>
          <p:cNvSpPr>
            <a:spLocks noGrp="1" noChangeArrowheads="1"/>
          </p:cNvSpPr>
          <p:nvPr>
            <p:ph type="ctrTitle"/>
          </p:nvPr>
        </p:nvSpPr>
        <p:spPr>
          <a:xfrm>
            <a:off x="1654460" y="4398327"/>
            <a:ext cx="6874284" cy="503238"/>
          </a:xfrm>
        </p:spPr>
        <p:txBody>
          <a:bodyPr/>
          <a:lstStyle>
            <a:lvl1pPr algn="r">
              <a:lnSpc>
                <a:spcPct val="80000"/>
              </a:lnSpc>
              <a:defRPr sz="3600">
                <a:solidFill>
                  <a:schemeClr val="bg1"/>
                </a:solidFill>
              </a:defRPr>
            </a:lvl1pPr>
          </a:lstStyle>
          <a:p>
            <a:r>
              <a:rPr lang="en-US" dirty="0" smtClean="0"/>
              <a:t>Clique para editar o estilo do título mestre</a:t>
            </a:r>
            <a:endParaRPr lang="en-GB" dirty="0"/>
          </a:p>
        </p:txBody>
      </p:sp>
      <p:sp>
        <p:nvSpPr>
          <p:cNvPr id="3075" name="Rectangle 3"/>
          <p:cNvSpPr>
            <a:spLocks noGrp="1" noChangeArrowheads="1"/>
          </p:cNvSpPr>
          <p:nvPr>
            <p:ph type="subTitle" idx="1"/>
          </p:nvPr>
        </p:nvSpPr>
        <p:spPr>
          <a:xfrm>
            <a:off x="1711961" y="4874578"/>
            <a:ext cx="6825900" cy="396155"/>
          </a:xfrm>
        </p:spPr>
        <p:txBody>
          <a:bodyPr/>
          <a:lstStyle>
            <a:lvl1pPr algn="r">
              <a:tabLst>
                <a:tab pos="1885950" algn="l"/>
              </a:tabLst>
              <a:defRPr sz="2400" b="1">
                <a:solidFill>
                  <a:schemeClr val="bg2">
                    <a:lumMod val="40000"/>
                    <a:lumOff val="60000"/>
                  </a:schemeClr>
                </a:solidFill>
              </a:defRPr>
            </a:lvl1pPr>
          </a:lstStyle>
          <a:p>
            <a:r>
              <a:rPr lang="en-US" dirty="0" smtClean="0"/>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pact image">
    <p:spTree>
      <p:nvGrpSpPr>
        <p:cNvPr id="1" name=""/>
        <p:cNvGrpSpPr/>
        <p:nvPr/>
      </p:nvGrpSpPr>
      <p:grpSpPr>
        <a:xfrm>
          <a:off x="0" y="0"/>
          <a:ext cx="0" cy="0"/>
          <a:chOff x="0" y="0"/>
          <a:chExt cx="0" cy="0"/>
        </a:xfrm>
      </p:grpSpPr>
      <p:sp>
        <p:nvSpPr>
          <p:cNvPr id="2" name="Title 1"/>
          <p:cNvSpPr>
            <a:spLocks noGrp="1"/>
          </p:cNvSpPr>
          <p:nvPr>
            <p:ph type="title"/>
          </p:nvPr>
        </p:nvSpPr>
        <p:spPr>
          <a:xfrm>
            <a:off x="801278" y="5139965"/>
            <a:ext cx="7598004" cy="566738"/>
          </a:xfrm>
        </p:spPr>
        <p:txBody>
          <a:bodyPr anchor="b"/>
          <a:lstStyle>
            <a:lvl1pPr algn="l">
              <a:defRPr sz="3200" b="1"/>
            </a:lvl1pPr>
          </a:lstStyle>
          <a:p>
            <a:r>
              <a:rPr lang="en-US" smtClean="0"/>
              <a:t>Click to edit Master title style</a:t>
            </a:r>
            <a:endParaRPr lang="en-GB" dirty="0"/>
          </a:p>
        </p:txBody>
      </p:sp>
      <p:sp>
        <p:nvSpPr>
          <p:cNvPr id="3" name="Picture Placeholder 2"/>
          <p:cNvSpPr>
            <a:spLocks noGrp="1"/>
          </p:cNvSpPr>
          <p:nvPr>
            <p:ph type="pic" idx="1"/>
          </p:nvPr>
        </p:nvSpPr>
        <p:spPr>
          <a:xfrm>
            <a:off x="801277" y="1008667"/>
            <a:ext cx="7579151" cy="40535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810705" y="5778630"/>
            <a:ext cx="7635711" cy="393569"/>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gn-off">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358775" y="5218113"/>
            <a:ext cx="8426450" cy="1293812"/>
            <a:chOff x="358775" y="5218113"/>
            <a:chExt cx="8426450" cy="1293812"/>
          </a:xfrm>
        </p:grpSpPr>
        <p:sp>
          <p:nvSpPr>
            <p:cNvPr id="5" name="Rectangle 2"/>
            <p:cNvSpPr/>
            <p:nvPr userDrawn="1"/>
          </p:nvSpPr>
          <p:spPr>
            <a:xfrm>
              <a:off x="358775" y="5218113"/>
              <a:ext cx="8426450" cy="1293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6"/>
            <p:cNvSpPr txBox="1"/>
            <p:nvPr userDrawn="1"/>
          </p:nvSpPr>
          <p:spPr>
            <a:xfrm>
              <a:off x="5449888" y="5599113"/>
              <a:ext cx="2825750" cy="608012"/>
            </a:xfrm>
            <a:prstGeom prst="rect">
              <a:avLst/>
            </a:prstGeom>
            <a:noFill/>
          </p:spPr>
          <p:txBody>
            <a:bodyPr wrap="none">
              <a:spAutoFit/>
            </a:bodyPr>
            <a:lstStyle/>
            <a:p>
              <a:pPr algn="r">
                <a:spcAft>
                  <a:spcPts val="300"/>
                </a:spcAft>
                <a:defRPr/>
              </a:pPr>
              <a:r>
                <a:rPr lang="en-GB" sz="1300" b="1" dirty="0">
                  <a:solidFill>
                    <a:schemeClr val="bg1"/>
                  </a:solidFill>
                </a:rPr>
                <a:t>www.cabi.org</a:t>
              </a:r>
            </a:p>
            <a:p>
              <a:pPr algn="r">
                <a:spcAft>
                  <a:spcPts val="300"/>
                </a:spcAft>
                <a:defRPr/>
              </a:pPr>
              <a:r>
                <a:rPr lang="en-GB" sz="1800" b="1" dirty="0">
                  <a:solidFill>
                    <a:schemeClr val="bg1"/>
                  </a:solidFill>
                </a:rPr>
                <a:t>KNOWLEDGE FOR LIFE</a:t>
              </a:r>
            </a:p>
          </p:txBody>
        </p:sp>
      </p:grpSp>
      <p:sp>
        <p:nvSpPr>
          <p:cNvPr id="4" name="Text Placeholder 3"/>
          <p:cNvSpPr>
            <a:spLocks noGrp="1"/>
          </p:cNvSpPr>
          <p:nvPr>
            <p:ph type="body" sz="quarter" idx="10"/>
          </p:nvPr>
        </p:nvSpPr>
        <p:spPr>
          <a:xfrm>
            <a:off x="942975" y="1989138"/>
            <a:ext cx="7219950" cy="2159000"/>
          </a:xfrm>
        </p:spPr>
        <p:txBody>
          <a:body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358775" y="339725"/>
            <a:ext cx="1063625" cy="6810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820738" y="2063750"/>
            <a:ext cx="7927336" cy="458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pic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a:fillRect/>
          </a:stretch>
        </p:blipFill>
        <p:spPr bwMode="auto">
          <a:xfrm>
            <a:off x="358775" y="339725"/>
            <a:ext cx="1063625" cy="681038"/>
          </a:xfrm>
          <a:prstGeom prst="rect">
            <a:avLst/>
          </a:prstGeom>
          <a:noFill/>
          <a:ln w="9525">
            <a:noFill/>
            <a:miter lim="800000"/>
            <a:headEnd/>
            <a:tailEnd/>
          </a:ln>
        </p:spPr>
      </p:pic>
      <p:sp>
        <p:nvSpPr>
          <p:cNvPr id="2" name="Title 1"/>
          <p:cNvSpPr>
            <a:spLocks noGrp="1"/>
          </p:cNvSpPr>
          <p:nvPr>
            <p:ph type="title"/>
          </p:nvPr>
        </p:nvSpPr>
        <p:spPr>
          <a:xfrm>
            <a:off x="820132" y="2750467"/>
            <a:ext cx="7946796" cy="838200"/>
          </a:xfrm>
        </p:spPr>
        <p:txBody>
          <a:bodyPr/>
          <a:lstStyle/>
          <a:p>
            <a:r>
              <a:rPr lang="en-US" smtClean="0"/>
              <a:t>Click to edit Master title style</a:t>
            </a:r>
            <a:endParaRPr lang="en-GB" dirty="0"/>
          </a:p>
        </p:txBody>
      </p:sp>
      <p:sp>
        <p:nvSpPr>
          <p:cNvPr id="4" name="Text Placeholder 3"/>
          <p:cNvSpPr>
            <a:spLocks noGrp="1"/>
          </p:cNvSpPr>
          <p:nvPr>
            <p:ph type="body" sz="quarter" idx="10"/>
          </p:nvPr>
        </p:nvSpPr>
        <p:spPr>
          <a:xfrm>
            <a:off x="820738" y="3695307"/>
            <a:ext cx="7946190" cy="2949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Picture Placeholder 5"/>
          <p:cNvSpPr>
            <a:spLocks noGrp="1" noChangeAspect="1"/>
          </p:cNvSpPr>
          <p:nvPr>
            <p:ph type="pic" sz="quarter" idx="11"/>
          </p:nvPr>
        </p:nvSpPr>
        <p:spPr>
          <a:xfrm>
            <a:off x="849019" y="1206854"/>
            <a:ext cx="1440000" cy="1440000"/>
          </a:xfrm>
          <a:ln w="38100">
            <a:noFill/>
          </a:ln>
        </p:spPr>
        <p:txBody>
          <a:bodyPr/>
          <a:lstStyle/>
          <a:p>
            <a:pPr lvl="0"/>
            <a:r>
              <a:rPr lang="en-US" noProof="0" smtClean="0"/>
              <a:t>Click icon to add picture</a:t>
            </a:r>
            <a:endParaRPr lang="en-GB" noProof="0"/>
          </a:p>
        </p:txBody>
      </p:sp>
      <p:sp>
        <p:nvSpPr>
          <p:cNvPr id="7" name="Picture Placeholder 5"/>
          <p:cNvSpPr>
            <a:spLocks noGrp="1" noChangeAspect="1"/>
          </p:cNvSpPr>
          <p:nvPr>
            <p:ph type="pic" sz="quarter" idx="12"/>
          </p:nvPr>
        </p:nvSpPr>
        <p:spPr>
          <a:xfrm>
            <a:off x="2453148" y="1207777"/>
            <a:ext cx="1440000" cy="1440000"/>
          </a:xfrm>
          <a:ln w="38100">
            <a:noFill/>
          </a:ln>
        </p:spPr>
        <p:txBody>
          <a:bodyPr/>
          <a:lstStyle/>
          <a:p>
            <a:pPr lvl="0"/>
            <a:r>
              <a:rPr lang="en-US" noProof="0" smtClean="0"/>
              <a:t>Click icon to add picture</a:t>
            </a:r>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2208213"/>
            <a:ext cx="9144000" cy="3060700"/>
          </a:xfrm>
          <a:prstGeom prst="rect">
            <a:avLst/>
          </a:prstGeom>
          <a:solidFill>
            <a:srgbClr val="5BBF21"/>
          </a:solidFill>
          <a:ln w="9525">
            <a:noFill/>
            <a:miter lim="800000"/>
            <a:headEnd/>
            <a:tailEnd/>
          </a:ln>
        </p:spPr>
        <p:txBody>
          <a:bodyPr wrap="none" anchor="ctr"/>
          <a:lstStyle/>
          <a:p>
            <a:pPr algn="ctr">
              <a:defRPr/>
            </a:pPr>
            <a:endParaRPr lang="en-US"/>
          </a:p>
        </p:txBody>
      </p:sp>
      <p:sp>
        <p:nvSpPr>
          <p:cNvPr id="8" name="Rectangle 2"/>
          <p:cNvSpPr>
            <a:spLocks noChangeArrowheads="1"/>
          </p:cNvSpPr>
          <p:nvPr/>
        </p:nvSpPr>
        <p:spPr bwMode="auto">
          <a:xfrm>
            <a:off x="0" y="2208213"/>
            <a:ext cx="9144000" cy="3060700"/>
          </a:xfrm>
          <a:prstGeom prst="rect">
            <a:avLst/>
          </a:prstGeom>
          <a:solidFill>
            <a:schemeClr val="bg2"/>
          </a:solidFill>
          <a:ln w="9525">
            <a:noFill/>
            <a:miter lim="800000"/>
            <a:headEnd/>
            <a:tailEnd/>
          </a:ln>
        </p:spPr>
        <p:txBody>
          <a:bodyPr wrap="none" anchor="ctr"/>
          <a:lstStyle/>
          <a:p>
            <a:pPr algn="ctr">
              <a:defRPr/>
            </a:pPr>
            <a:endParaRPr lang="en-US"/>
          </a:p>
        </p:txBody>
      </p:sp>
      <p:pic>
        <p:nvPicPr>
          <p:cNvPr id="9" name="Picture 8"/>
          <p:cNvPicPr>
            <a:picLocks noChangeAspect="1"/>
          </p:cNvPicPr>
          <p:nvPr userDrawn="1"/>
        </p:nvPicPr>
        <p:blipFill>
          <a:blip r:embed="rId2"/>
          <a:srcRect/>
          <a:stretch>
            <a:fillRect/>
          </a:stretch>
        </p:blipFill>
        <p:spPr bwMode="auto">
          <a:xfrm>
            <a:off x="358775" y="339725"/>
            <a:ext cx="1063625" cy="681038"/>
          </a:xfrm>
          <a:prstGeom prst="rect">
            <a:avLst/>
          </a:prstGeom>
          <a:noFill/>
          <a:ln w="9525">
            <a:noFill/>
            <a:miter lim="800000"/>
            <a:headEnd/>
            <a:tailEnd/>
          </a:ln>
        </p:spPr>
      </p:pic>
      <p:sp>
        <p:nvSpPr>
          <p:cNvPr id="2" name="Title 1"/>
          <p:cNvSpPr>
            <a:spLocks noGrp="1"/>
          </p:cNvSpPr>
          <p:nvPr>
            <p:ph type="title"/>
          </p:nvPr>
        </p:nvSpPr>
        <p:spPr>
          <a:xfrm>
            <a:off x="509047" y="1619250"/>
            <a:ext cx="7937369" cy="435793"/>
          </a:xfrm>
        </p:spPr>
        <p:txBody>
          <a:bodyPr/>
          <a:lstStyle/>
          <a:p>
            <a:r>
              <a:rPr lang="en-US" smtClean="0"/>
              <a:t>Click to edit Master title style</a:t>
            </a:r>
            <a:endParaRPr lang="en-GB" dirty="0"/>
          </a:p>
        </p:txBody>
      </p:sp>
      <p:sp>
        <p:nvSpPr>
          <p:cNvPr id="6" name="Picture Placeholder 5"/>
          <p:cNvSpPr>
            <a:spLocks noGrp="1"/>
          </p:cNvSpPr>
          <p:nvPr>
            <p:ph type="pic" sz="quarter" idx="10"/>
          </p:nvPr>
        </p:nvSpPr>
        <p:spPr>
          <a:xfrm>
            <a:off x="509587" y="2206800"/>
            <a:ext cx="3060000" cy="3060000"/>
          </a:xfrm>
        </p:spPr>
        <p:txBody>
          <a:bodyPr/>
          <a:lstStyle/>
          <a:p>
            <a:pPr lvl="0"/>
            <a:r>
              <a:rPr lang="en-US" noProof="0" smtClean="0"/>
              <a:t>Click icon to add picture</a:t>
            </a:r>
            <a:endParaRPr lang="en-GB" noProof="0"/>
          </a:p>
        </p:txBody>
      </p:sp>
      <p:sp>
        <p:nvSpPr>
          <p:cNvPr id="7" name="Text Placeholder 8"/>
          <p:cNvSpPr>
            <a:spLocks noGrp="1"/>
          </p:cNvSpPr>
          <p:nvPr>
            <p:ph type="body" sz="quarter" idx="11"/>
          </p:nvPr>
        </p:nvSpPr>
        <p:spPr>
          <a:xfrm>
            <a:off x="3714750" y="2338388"/>
            <a:ext cx="5024438" cy="2836862"/>
          </a:xfrm>
        </p:spPr>
        <p:txBody>
          <a:bodyPr/>
          <a:lstStyle>
            <a:lvl1pPr>
              <a:defRPr sz="2400">
                <a:solidFill>
                  <a:schemeClr val="bg1"/>
                </a:solidFill>
              </a:defRPr>
            </a:lvl1pPr>
            <a:lvl2pPr>
              <a:buClr>
                <a:schemeClr val="bg1"/>
              </a:buClr>
              <a:defRPr sz="2400">
                <a:solidFill>
                  <a:schemeClr val="bg1"/>
                </a:solidFill>
              </a:defRPr>
            </a:lvl2pPr>
            <a:lvl3pPr>
              <a:buClr>
                <a:schemeClr val="bg1"/>
              </a:buClr>
              <a:defRPr sz="2400">
                <a:solidFill>
                  <a:schemeClr val="bg1"/>
                </a:solidFill>
              </a:defRPr>
            </a:lvl3pPr>
            <a:lvl4pPr>
              <a:buClr>
                <a:schemeClr val="bg1"/>
              </a:buClr>
              <a:defRPr sz="2400">
                <a:solidFill>
                  <a:schemeClr val="bg1"/>
                </a:solidFill>
              </a:defRPr>
            </a:lvl4pPr>
            <a:lvl5pPr>
              <a:buClr>
                <a:schemeClr val="bg1"/>
              </a:buClr>
              <a:defRPr sz="2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8" name="Rectangle 7"/>
          <p:cNvSpPr/>
          <p:nvPr userDrawn="1"/>
        </p:nvSpPr>
        <p:spPr>
          <a:xfrm>
            <a:off x="244475" y="0"/>
            <a:ext cx="2881313" cy="6840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4"/>
          <p:cNvSpPr/>
          <p:nvPr/>
        </p:nvSpPr>
        <p:spPr>
          <a:xfrm>
            <a:off x="244475" y="0"/>
            <a:ext cx="2881313" cy="6840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 name="Picture 9"/>
          <p:cNvPicPr>
            <a:picLocks noChangeAspect="1"/>
          </p:cNvPicPr>
          <p:nvPr userDrawn="1"/>
        </p:nvPicPr>
        <p:blipFill>
          <a:blip r:embed="rId2"/>
          <a:srcRect/>
          <a:stretch>
            <a:fillRect/>
          </a:stretch>
        </p:blipFill>
        <p:spPr bwMode="auto">
          <a:xfrm>
            <a:off x="309563" y="263525"/>
            <a:ext cx="1063625" cy="679450"/>
          </a:xfrm>
          <a:prstGeom prst="rect">
            <a:avLst/>
          </a:prstGeom>
          <a:noFill/>
          <a:ln w="9525">
            <a:noFill/>
            <a:miter lim="800000"/>
            <a:headEnd/>
            <a:tailEnd/>
          </a:ln>
        </p:spPr>
      </p:pic>
      <p:sp>
        <p:nvSpPr>
          <p:cNvPr id="4" name="Text Placeholder 3"/>
          <p:cNvSpPr>
            <a:spLocks noGrp="1"/>
          </p:cNvSpPr>
          <p:nvPr>
            <p:ph type="body" sz="half" idx="2"/>
          </p:nvPr>
        </p:nvSpPr>
        <p:spPr>
          <a:xfrm>
            <a:off x="334652" y="5118755"/>
            <a:ext cx="2747914" cy="152714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320511" y="603315"/>
            <a:ext cx="2771481" cy="1246564"/>
          </a:xfrm>
        </p:spPr>
        <p:txBody>
          <a:bodyPr anchor="b"/>
          <a:lstStyle>
            <a:lvl1pPr algn="l">
              <a:defRPr sz="3200" b="1">
                <a:solidFill>
                  <a:schemeClr val="bg1"/>
                </a:solidFill>
              </a:defRPr>
            </a:lvl1pPr>
          </a:lstStyle>
          <a:p>
            <a:r>
              <a:rPr lang="en-US" smtClean="0"/>
              <a:t>Click to edit Master title style</a:t>
            </a:r>
            <a:endParaRPr lang="en-GB" dirty="0"/>
          </a:p>
        </p:txBody>
      </p:sp>
      <p:sp>
        <p:nvSpPr>
          <p:cNvPr id="7" name="Picture Placeholder 6"/>
          <p:cNvSpPr>
            <a:spLocks noGrp="1"/>
          </p:cNvSpPr>
          <p:nvPr>
            <p:ph type="pic" sz="quarter" idx="10"/>
          </p:nvPr>
        </p:nvSpPr>
        <p:spPr>
          <a:xfrm>
            <a:off x="245866" y="2036175"/>
            <a:ext cx="2880000" cy="2880000"/>
          </a:xfrm>
        </p:spPr>
        <p:txBody>
          <a:bodyPr/>
          <a:lstStyle/>
          <a:p>
            <a:pPr lvl="0"/>
            <a:r>
              <a:rPr lang="en-US" noProof="0" smtClean="0"/>
              <a:t>Click icon to add picture</a:t>
            </a:r>
            <a:endParaRPr lang="en-GB" noProof="0" dirty="0"/>
          </a:p>
        </p:txBody>
      </p:sp>
      <p:sp>
        <p:nvSpPr>
          <p:cNvPr id="9" name="Text Placeholder 8"/>
          <p:cNvSpPr>
            <a:spLocks noGrp="1"/>
          </p:cNvSpPr>
          <p:nvPr>
            <p:ph type="body" sz="quarter" idx="11"/>
          </p:nvPr>
        </p:nvSpPr>
        <p:spPr>
          <a:xfrm>
            <a:off x="3308351" y="1979613"/>
            <a:ext cx="5477430" cy="4665662"/>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10"/>
          <p:cNvSpPr>
            <a:spLocks noGrp="1"/>
          </p:cNvSpPr>
          <p:nvPr>
            <p:ph type="body" sz="quarter" idx="12"/>
          </p:nvPr>
        </p:nvSpPr>
        <p:spPr>
          <a:xfrm>
            <a:off x="3298826" y="1168498"/>
            <a:ext cx="5477530" cy="669925"/>
          </a:xfrm>
        </p:spPr>
        <p:txBody>
          <a:bodyPr/>
          <a:lstStyle>
            <a:lvl1pPr>
              <a:defRPr b="1"/>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bjec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820131" y="2064469"/>
            <a:ext cx="7937369" cy="3799003"/>
          </a:xfrm>
        </p:spPr>
        <p:txBody>
          <a:bodyPr/>
          <a:lstStyle/>
          <a:p>
            <a:pPr lvl="0"/>
            <a:r>
              <a:rPr lang="en-US" smtClean="0"/>
              <a:t>Click to edit Master text styles</a:t>
            </a:r>
          </a:p>
        </p:txBody>
      </p:sp>
      <p:sp>
        <p:nvSpPr>
          <p:cNvPr id="5" name="Text Placeholder 4"/>
          <p:cNvSpPr>
            <a:spLocks noGrp="1"/>
          </p:cNvSpPr>
          <p:nvPr>
            <p:ph type="body" sz="quarter" idx="10"/>
          </p:nvPr>
        </p:nvSpPr>
        <p:spPr>
          <a:xfrm>
            <a:off x="811213" y="5910263"/>
            <a:ext cx="7946288" cy="660400"/>
          </a:xfrm>
        </p:spPr>
        <p:txBody>
          <a:body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wordle">
    <p:spTree>
      <p:nvGrpSpPr>
        <p:cNvPr id="1" name=""/>
        <p:cNvGrpSpPr/>
        <p:nvPr/>
      </p:nvGrpSpPr>
      <p:grpSpPr>
        <a:xfrm>
          <a:off x="0" y="0"/>
          <a:ext cx="0" cy="0"/>
          <a:chOff x="0" y="0"/>
          <a:chExt cx="0" cy="0"/>
        </a:xfrm>
      </p:grpSpPr>
      <p:sp>
        <p:nvSpPr>
          <p:cNvPr id="2" name="Title 1"/>
          <p:cNvSpPr>
            <a:spLocks noGrp="1"/>
          </p:cNvSpPr>
          <p:nvPr>
            <p:ph type="title"/>
          </p:nvPr>
        </p:nvSpPr>
        <p:spPr>
          <a:xfrm>
            <a:off x="801277" y="5139965"/>
            <a:ext cx="7975077" cy="566738"/>
          </a:xfrm>
        </p:spPr>
        <p:txBody>
          <a:bodyPr anchor="b"/>
          <a:lstStyle>
            <a:lvl1pPr algn="l">
              <a:defRPr sz="3200" b="1"/>
            </a:lvl1pPr>
          </a:lstStyle>
          <a:p>
            <a:r>
              <a:rPr lang="en-US" smtClean="0"/>
              <a:t>Click to edit Master title style</a:t>
            </a:r>
            <a:endParaRPr lang="en-GB" dirty="0"/>
          </a:p>
        </p:txBody>
      </p:sp>
      <p:sp>
        <p:nvSpPr>
          <p:cNvPr id="3" name="Picture Placeholder 2"/>
          <p:cNvSpPr>
            <a:spLocks noGrp="1"/>
          </p:cNvSpPr>
          <p:nvPr>
            <p:ph type="pic" idx="1"/>
          </p:nvPr>
        </p:nvSpPr>
        <p:spPr>
          <a:xfrm>
            <a:off x="801277" y="1008667"/>
            <a:ext cx="4826525" cy="3459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810705" y="5778630"/>
            <a:ext cx="7965650" cy="393569"/>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Picture Placeholder 5"/>
          <p:cNvSpPr>
            <a:spLocks noGrp="1"/>
          </p:cNvSpPr>
          <p:nvPr>
            <p:ph type="pic" sz="quarter" idx="10"/>
          </p:nvPr>
        </p:nvSpPr>
        <p:spPr>
          <a:xfrm>
            <a:off x="6202707" y="2469817"/>
            <a:ext cx="2520000" cy="2520000"/>
          </a:xfrm>
        </p:spPr>
        <p:txBody>
          <a:bodyPr/>
          <a:lstStyle/>
          <a:p>
            <a:pPr lvl="0"/>
            <a:r>
              <a:rPr lang="en-US" noProof="0" smtClean="0"/>
              <a:t>Click icon to add picture</a:t>
            </a:r>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lumn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Content Placeholder 3"/>
          <p:cNvSpPr>
            <a:spLocks noGrp="1"/>
          </p:cNvSpPr>
          <p:nvPr>
            <p:ph sz="half" idx="2"/>
          </p:nvPr>
        </p:nvSpPr>
        <p:spPr>
          <a:xfrm>
            <a:off x="5008383" y="2070755"/>
            <a:ext cx="3749118" cy="4094376"/>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p:txBody>
      </p:sp>
      <p:sp>
        <p:nvSpPr>
          <p:cNvPr id="6" name="Text Placeholder 5"/>
          <p:cNvSpPr>
            <a:spLocks noGrp="1"/>
          </p:cNvSpPr>
          <p:nvPr>
            <p:ph type="body" sz="quarter" idx="10"/>
          </p:nvPr>
        </p:nvSpPr>
        <p:spPr>
          <a:xfrm>
            <a:off x="830263" y="2073275"/>
            <a:ext cx="4033968" cy="4421188"/>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1"/>
          </p:nvPr>
        </p:nvSpPr>
        <p:spPr>
          <a:xfrm>
            <a:off x="5006222" y="6211888"/>
            <a:ext cx="3751263" cy="292100"/>
          </a:xfrm>
        </p:spPr>
        <p:txBody>
          <a:bodyPr/>
          <a:lstStyle>
            <a:lvl1pPr>
              <a:defRPr sz="16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Text Placeholder 5"/>
          <p:cNvSpPr>
            <a:spLocks noGrp="1"/>
          </p:cNvSpPr>
          <p:nvPr>
            <p:ph type="body" sz="quarter" idx="10"/>
          </p:nvPr>
        </p:nvSpPr>
        <p:spPr>
          <a:xfrm>
            <a:off x="830262" y="2073275"/>
            <a:ext cx="3873713" cy="4421188"/>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5"/>
          <p:cNvSpPr>
            <a:spLocks noGrp="1"/>
          </p:cNvSpPr>
          <p:nvPr>
            <p:ph type="body" sz="quarter" idx="11"/>
          </p:nvPr>
        </p:nvSpPr>
        <p:spPr>
          <a:xfrm>
            <a:off x="4845377" y="2074846"/>
            <a:ext cx="3923121" cy="4421188"/>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0738" y="1185863"/>
            <a:ext cx="7937500" cy="83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820738" y="2063750"/>
            <a:ext cx="7927975" cy="4279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indent for bullet 1</a:t>
            </a:r>
          </a:p>
          <a:p>
            <a:pPr lvl="2"/>
            <a:r>
              <a:rPr lang="en-US" smtClean="0"/>
              <a:t>indent for bullet 2</a:t>
            </a:r>
          </a:p>
          <a:p>
            <a:pPr lvl="3"/>
            <a:r>
              <a:rPr lang="en-US" smtClean="0"/>
              <a:t>indent for bullet 3</a:t>
            </a:r>
          </a:p>
          <a:p>
            <a:pPr lvl="4"/>
            <a:r>
              <a:rPr lang="en-US" smtClean="0"/>
              <a:t>indent for bullet 4</a:t>
            </a:r>
            <a:endParaRPr lang="en-GB" smtClean="0"/>
          </a:p>
        </p:txBody>
      </p:sp>
      <p:pic>
        <p:nvPicPr>
          <p:cNvPr id="1028" name="Picture 2"/>
          <p:cNvPicPr>
            <a:picLocks noChangeAspect="1" noChangeArrowheads="1"/>
          </p:cNvPicPr>
          <p:nvPr/>
        </p:nvPicPr>
        <p:blipFill>
          <a:blip r:embed="rId13"/>
          <a:srcRect/>
          <a:stretch>
            <a:fillRect/>
          </a:stretch>
        </p:blipFill>
        <p:spPr bwMode="auto">
          <a:xfrm>
            <a:off x="7650163" y="339725"/>
            <a:ext cx="1114425" cy="681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72" r:id="rId6"/>
    <p:sldLayoutId id="2147483673" r:id="rId7"/>
    <p:sldLayoutId id="2147483674" r:id="rId8"/>
    <p:sldLayoutId id="2147483675" r:id="rId9"/>
    <p:sldLayoutId id="2147483676" r:id="rId10"/>
    <p:sldLayoutId id="2147483682" r:id="rId11"/>
  </p:sldLayoutIdLst>
  <p:txStyles>
    <p:titleStyle>
      <a:lvl1pPr algn="l" rtl="0" eaLnBrk="0" fontAlgn="base" hangingPunct="0">
        <a:lnSpc>
          <a:spcPts val="3200"/>
        </a:lnSpc>
        <a:spcBef>
          <a:spcPct val="0"/>
        </a:spcBef>
        <a:spcAft>
          <a:spcPct val="0"/>
        </a:spcAft>
        <a:defRPr sz="3200" b="1">
          <a:solidFill>
            <a:schemeClr val="bg2"/>
          </a:solidFill>
          <a:latin typeface="+mj-lt"/>
          <a:ea typeface="+mj-ea"/>
          <a:cs typeface="+mj-cs"/>
        </a:defRPr>
      </a:lvl1pPr>
      <a:lvl2pPr algn="l" rtl="0" eaLnBrk="0" fontAlgn="base" hangingPunct="0">
        <a:lnSpc>
          <a:spcPts val="3200"/>
        </a:lnSpc>
        <a:spcBef>
          <a:spcPct val="0"/>
        </a:spcBef>
        <a:spcAft>
          <a:spcPct val="0"/>
        </a:spcAft>
        <a:defRPr sz="3200" b="1">
          <a:solidFill>
            <a:schemeClr val="bg2"/>
          </a:solidFill>
          <a:latin typeface="Arial" charset="0"/>
        </a:defRPr>
      </a:lvl2pPr>
      <a:lvl3pPr algn="l" rtl="0" eaLnBrk="0" fontAlgn="base" hangingPunct="0">
        <a:lnSpc>
          <a:spcPts val="3200"/>
        </a:lnSpc>
        <a:spcBef>
          <a:spcPct val="0"/>
        </a:spcBef>
        <a:spcAft>
          <a:spcPct val="0"/>
        </a:spcAft>
        <a:defRPr sz="3200" b="1">
          <a:solidFill>
            <a:schemeClr val="bg2"/>
          </a:solidFill>
          <a:latin typeface="Arial" charset="0"/>
        </a:defRPr>
      </a:lvl3pPr>
      <a:lvl4pPr algn="l" rtl="0" eaLnBrk="0" fontAlgn="base" hangingPunct="0">
        <a:lnSpc>
          <a:spcPts val="3200"/>
        </a:lnSpc>
        <a:spcBef>
          <a:spcPct val="0"/>
        </a:spcBef>
        <a:spcAft>
          <a:spcPct val="0"/>
        </a:spcAft>
        <a:defRPr sz="3200" b="1">
          <a:solidFill>
            <a:schemeClr val="bg2"/>
          </a:solidFill>
          <a:latin typeface="Arial" charset="0"/>
        </a:defRPr>
      </a:lvl4pPr>
      <a:lvl5pPr algn="l" rtl="0" eaLnBrk="0" fontAlgn="base" hangingPunct="0">
        <a:lnSpc>
          <a:spcPts val="3200"/>
        </a:lnSpc>
        <a:spcBef>
          <a:spcPct val="0"/>
        </a:spcBef>
        <a:spcAft>
          <a:spcPct val="0"/>
        </a:spcAft>
        <a:defRPr sz="3200" b="1">
          <a:solidFill>
            <a:schemeClr val="bg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algn="l" rtl="0" eaLnBrk="0" fontAlgn="base" hangingPunct="0">
        <a:spcBef>
          <a:spcPct val="20000"/>
        </a:spcBef>
        <a:spcAft>
          <a:spcPct val="0"/>
        </a:spcAft>
        <a:defRPr sz="2400">
          <a:solidFill>
            <a:schemeClr val="tx1"/>
          </a:solidFill>
          <a:latin typeface="+mn-lt"/>
          <a:ea typeface="+mn-ea"/>
          <a:cs typeface="+mn-cs"/>
        </a:defRPr>
      </a:lvl1pPr>
      <a:lvl2pPr marL="377825" indent="-376238" algn="l" rtl="0" eaLnBrk="0" fontAlgn="base" hangingPunct="0">
        <a:spcBef>
          <a:spcPct val="0"/>
        </a:spcBef>
        <a:spcAft>
          <a:spcPct val="0"/>
        </a:spcAft>
        <a:buClr>
          <a:schemeClr val="bg2"/>
        </a:buClr>
        <a:buSzPct val="75000"/>
        <a:buFont typeface="Arial" charset="0"/>
        <a:buChar char="●"/>
        <a:defRPr sz="2400">
          <a:solidFill>
            <a:schemeClr val="tx1"/>
          </a:solidFill>
          <a:latin typeface="+mn-lt"/>
        </a:defRPr>
      </a:lvl2pPr>
      <a:lvl3pPr marL="742950" indent="-363538" algn="l" rtl="0" eaLnBrk="0" fontAlgn="base" hangingPunct="0">
        <a:spcBef>
          <a:spcPct val="0"/>
        </a:spcBef>
        <a:spcAft>
          <a:spcPct val="0"/>
        </a:spcAft>
        <a:buClr>
          <a:schemeClr val="bg2"/>
        </a:buClr>
        <a:buSzPct val="75000"/>
        <a:buFont typeface="Arial" charset="0"/>
        <a:buChar char="●"/>
        <a:defRPr sz="2400">
          <a:solidFill>
            <a:schemeClr val="tx1"/>
          </a:solidFill>
          <a:latin typeface="+mn-lt"/>
        </a:defRPr>
      </a:lvl3pPr>
      <a:lvl4pPr marL="1122363" indent="-377825" algn="l" rtl="0" eaLnBrk="0" fontAlgn="base" hangingPunct="0">
        <a:spcBef>
          <a:spcPct val="0"/>
        </a:spcBef>
        <a:spcAft>
          <a:spcPct val="0"/>
        </a:spcAft>
        <a:buClr>
          <a:schemeClr val="bg2"/>
        </a:buClr>
        <a:buSzPct val="75000"/>
        <a:buFont typeface="Arial" charset="0"/>
        <a:buChar char="●"/>
        <a:defRPr sz="2400">
          <a:solidFill>
            <a:schemeClr val="tx1"/>
          </a:solidFill>
          <a:latin typeface="+mn-lt"/>
        </a:defRPr>
      </a:lvl4pPr>
      <a:lvl5pPr marL="1512888" indent="-388938" algn="l" rtl="0" eaLnBrk="0" fontAlgn="base" hangingPunct="0">
        <a:spcBef>
          <a:spcPct val="0"/>
        </a:spcBef>
        <a:spcAft>
          <a:spcPct val="0"/>
        </a:spcAft>
        <a:buClr>
          <a:schemeClr val="bg2"/>
        </a:buClr>
        <a:buSzPct val="75000"/>
        <a:buFont typeface="Arial" charset="0"/>
        <a:buChar char="●"/>
        <a:defRPr sz="2400">
          <a:solidFill>
            <a:schemeClr val="tx1"/>
          </a:solidFill>
          <a:latin typeface="+mn-lt"/>
        </a:defRPr>
      </a:lvl5pPr>
      <a:lvl6pPr marL="19700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cabi.org/cabthesauru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8"/>
          <p:cNvSpPr>
            <a:spLocks noGrp="1" noChangeArrowheads="1"/>
          </p:cNvSpPr>
          <p:nvPr>
            <p:ph type="ctrTitle"/>
          </p:nvPr>
        </p:nvSpPr>
        <p:spPr>
          <a:xfrm>
            <a:off x="420688" y="4392613"/>
            <a:ext cx="8102600" cy="503237"/>
          </a:xfrm>
        </p:spPr>
        <p:txBody>
          <a:bodyPr/>
          <a:lstStyle/>
          <a:p>
            <a:pPr eaLnBrk="1" hangingPunct="1"/>
            <a:r>
              <a:rPr lang="en-US" sz="2400" smtClean="0"/>
              <a:t>Invasive Species Compendium Instruction Manual</a:t>
            </a:r>
          </a:p>
        </p:txBody>
      </p:sp>
      <p:sp>
        <p:nvSpPr>
          <p:cNvPr id="2057" name="Rectangle 9"/>
          <p:cNvSpPr>
            <a:spLocks noGrp="1" noChangeArrowheads="1"/>
          </p:cNvSpPr>
          <p:nvPr>
            <p:ph type="subTitle" idx="1"/>
          </p:nvPr>
        </p:nvSpPr>
        <p:spPr>
          <a:xfrm>
            <a:off x="385763" y="4646613"/>
            <a:ext cx="8137525" cy="396875"/>
          </a:xfrm>
        </p:spPr>
        <p:txBody>
          <a:bodyPr/>
          <a:lstStyle/>
          <a:p>
            <a:pPr eaLnBrk="1" hangingPunct="1">
              <a:defRPr/>
            </a:pPr>
            <a:r>
              <a:rPr lang="en-GB" sz="1800" dirty="0" smtClean="0">
                <a:solidFill>
                  <a:schemeClr val="bg2">
                    <a:lumMod val="60000"/>
                    <a:lumOff val="40000"/>
                  </a:schemeClr>
                </a:solidFill>
              </a:rPr>
              <a:t>A self-teaching and reference tool </a:t>
            </a:r>
            <a:br>
              <a:rPr lang="en-GB" sz="1800" dirty="0" smtClean="0">
                <a:solidFill>
                  <a:schemeClr val="bg2">
                    <a:lumMod val="60000"/>
                    <a:lumOff val="40000"/>
                  </a:schemeClr>
                </a:solidFill>
              </a:rPr>
            </a:br>
            <a:r>
              <a:rPr lang="en-GB" sz="1800" dirty="0" smtClean="0">
                <a:solidFill>
                  <a:schemeClr val="bg2">
                    <a:lumMod val="60000"/>
                    <a:lumOff val="40000"/>
                  </a:schemeClr>
                </a:solidFill>
              </a:rPr>
              <a:t>2. Advanced searching, creating lists and the bibliographic database</a:t>
            </a:r>
            <a:endParaRPr lang="en-GB" sz="1800" b="0" dirty="0">
              <a:solidFill>
                <a:schemeClr val="bg2">
                  <a:lumMod val="60000"/>
                  <a:lumOff val="40000"/>
                </a:schemeClr>
              </a:solidFill>
            </a:endParaRPr>
          </a:p>
        </p:txBody>
      </p:sp>
      <p:sp>
        <p:nvSpPr>
          <p:cNvPr id="14339" name="Text Box 13"/>
          <p:cNvSpPr txBox="1">
            <a:spLocks noChangeArrowheads="1"/>
          </p:cNvSpPr>
          <p:nvPr/>
        </p:nvSpPr>
        <p:spPr bwMode="auto">
          <a:xfrm>
            <a:off x="1038225" y="5229225"/>
            <a:ext cx="7467600" cy="650875"/>
          </a:xfrm>
          <a:prstGeom prst="rect">
            <a:avLst/>
          </a:prstGeom>
          <a:noFill/>
          <a:ln w="9525">
            <a:noFill/>
            <a:miter lim="800000"/>
            <a:headEnd/>
            <a:tailEnd/>
          </a:ln>
        </p:spPr>
        <p:txBody>
          <a:bodyPr lIns="0" tIns="0" rIns="0" bIns="0"/>
          <a:lstStyle/>
          <a:p>
            <a:pPr algn="r">
              <a:lnSpc>
                <a:spcPct val="110000"/>
              </a:lnSpc>
            </a:pPr>
            <a:r>
              <a:rPr lang="en-GB" sz="1200" b="1">
                <a:solidFill>
                  <a:srgbClr val="FFFFFF"/>
                </a:solidFill>
              </a:rPr>
              <a:t>Created in support of Invasive Species Compendium outreach activities supported by European Commission Directorate-General for Environment; Thematic Programme for Environment and sustainable management of Natural Resources including Energy </a:t>
            </a:r>
          </a:p>
        </p:txBody>
      </p:sp>
      <p:pic>
        <p:nvPicPr>
          <p:cNvPr id="14340" name="Picture 2"/>
          <p:cNvPicPr>
            <a:picLocks noChangeAspect="1"/>
          </p:cNvPicPr>
          <p:nvPr/>
        </p:nvPicPr>
        <p:blipFill>
          <a:blip r:embed="rId3"/>
          <a:srcRect b="35452"/>
          <a:stretch>
            <a:fillRect/>
          </a:stretch>
        </p:blipFill>
        <p:spPr bwMode="auto">
          <a:xfrm>
            <a:off x="360363" y="1065213"/>
            <a:ext cx="8416925" cy="3179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p:cNvPicPr>
          <p:nvPr/>
        </p:nvPicPr>
        <p:blipFill>
          <a:blip r:embed="rId3"/>
          <a:srcRect/>
          <a:stretch>
            <a:fillRect/>
          </a:stretch>
        </p:blipFill>
        <p:spPr bwMode="auto">
          <a:xfrm>
            <a:off x="303213" y="2668588"/>
            <a:ext cx="4278312" cy="3470275"/>
          </a:xfrm>
          <a:prstGeom prst="rect">
            <a:avLst/>
          </a:prstGeom>
          <a:noFill/>
          <a:ln w="9525">
            <a:noFill/>
            <a:miter lim="800000"/>
            <a:headEnd/>
            <a:tailEnd/>
          </a:ln>
        </p:spPr>
      </p:pic>
      <p:pic>
        <p:nvPicPr>
          <p:cNvPr id="32770" name="Picture 3"/>
          <p:cNvPicPr>
            <a:picLocks noChangeAspect="1"/>
          </p:cNvPicPr>
          <p:nvPr/>
        </p:nvPicPr>
        <p:blipFill>
          <a:blip r:embed="rId4"/>
          <a:srcRect/>
          <a:stretch>
            <a:fillRect/>
          </a:stretch>
        </p:blipFill>
        <p:spPr bwMode="auto">
          <a:xfrm>
            <a:off x="1346200" y="1989138"/>
            <a:ext cx="5213350" cy="4351337"/>
          </a:xfrm>
          <a:prstGeom prst="rect">
            <a:avLst/>
          </a:prstGeom>
          <a:noFill/>
          <a:ln w="9525">
            <a:noFill/>
            <a:miter lim="800000"/>
            <a:headEnd/>
            <a:tailEnd/>
          </a:ln>
        </p:spPr>
      </p:pic>
      <p:sp>
        <p:nvSpPr>
          <p:cNvPr id="32771" name="Title 1"/>
          <p:cNvSpPr>
            <a:spLocks noGrp="1"/>
          </p:cNvSpPr>
          <p:nvPr>
            <p:ph type="title"/>
          </p:nvPr>
        </p:nvSpPr>
        <p:spPr>
          <a:xfrm>
            <a:off x="1476375" y="333375"/>
            <a:ext cx="5975350" cy="838200"/>
          </a:xfrm>
        </p:spPr>
        <p:txBody>
          <a:bodyPr/>
          <a:lstStyle/>
          <a:p>
            <a:pPr eaLnBrk="1" hangingPunct="1"/>
            <a:r>
              <a:rPr lang="en-GB" smtClean="0"/>
              <a:t>Species in the Compendium listed as present in Ethiopia</a:t>
            </a:r>
          </a:p>
        </p:txBody>
      </p:sp>
      <p:sp>
        <p:nvSpPr>
          <p:cNvPr id="32772" name="Text Box 7"/>
          <p:cNvSpPr txBox="1">
            <a:spLocks noChangeArrowheads="1"/>
          </p:cNvSpPr>
          <p:nvPr/>
        </p:nvSpPr>
        <p:spPr bwMode="auto">
          <a:xfrm>
            <a:off x="179388" y="2317750"/>
            <a:ext cx="1223962" cy="277813"/>
          </a:xfrm>
          <a:prstGeom prst="rect">
            <a:avLst/>
          </a:prstGeom>
          <a:noFill/>
          <a:ln w="9525">
            <a:noFill/>
            <a:miter lim="800000"/>
            <a:headEnd/>
            <a:tailEnd/>
          </a:ln>
        </p:spPr>
        <p:txBody>
          <a:bodyPr>
            <a:spAutoFit/>
          </a:bodyPr>
          <a:lstStyle/>
          <a:p>
            <a:pPr>
              <a:spcBef>
                <a:spcPct val="50000"/>
              </a:spcBef>
            </a:pPr>
            <a:r>
              <a:rPr lang="en-GB" sz="1200" b="1">
                <a:solidFill>
                  <a:schemeClr val="bg2"/>
                </a:solidFill>
              </a:rPr>
              <a:t>1. Default</a:t>
            </a:r>
          </a:p>
        </p:txBody>
      </p:sp>
      <p:sp>
        <p:nvSpPr>
          <p:cNvPr id="32773" name="Text Box 7"/>
          <p:cNvSpPr txBox="1">
            <a:spLocks noChangeArrowheads="1"/>
          </p:cNvSpPr>
          <p:nvPr/>
        </p:nvSpPr>
        <p:spPr bwMode="auto">
          <a:xfrm>
            <a:off x="1549400" y="1704975"/>
            <a:ext cx="1293813" cy="284163"/>
          </a:xfrm>
          <a:prstGeom prst="rect">
            <a:avLst/>
          </a:prstGeom>
          <a:noFill/>
          <a:ln w="9525">
            <a:noFill/>
            <a:miter lim="800000"/>
            <a:headEnd/>
            <a:tailEnd/>
          </a:ln>
        </p:spPr>
        <p:txBody>
          <a:bodyPr>
            <a:spAutoFit/>
          </a:bodyPr>
          <a:lstStyle/>
          <a:p>
            <a:pPr>
              <a:spcBef>
                <a:spcPct val="50000"/>
              </a:spcBef>
            </a:pPr>
            <a:r>
              <a:rPr lang="en-GB" sz="1200" b="1">
                <a:solidFill>
                  <a:schemeClr val="bg2"/>
                </a:solidFill>
              </a:rPr>
              <a:t>2. Sorted A-Z </a:t>
            </a:r>
          </a:p>
        </p:txBody>
      </p:sp>
      <p:sp>
        <p:nvSpPr>
          <p:cNvPr id="32774" name="Text Box 7"/>
          <p:cNvSpPr txBox="1">
            <a:spLocks noChangeArrowheads="1"/>
          </p:cNvSpPr>
          <p:nvPr/>
        </p:nvSpPr>
        <p:spPr bwMode="auto">
          <a:xfrm>
            <a:off x="4241800" y="1260475"/>
            <a:ext cx="1770063" cy="277813"/>
          </a:xfrm>
          <a:prstGeom prst="rect">
            <a:avLst/>
          </a:prstGeom>
          <a:noFill/>
          <a:ln w="9525">
            <a:noFill/>
            <a:miter lim="800000"/>
            <a:headEnd/>
            <a:tailEnd/>
          </a:ln>
        </p:spPr>
        <p:txBody>
          <a:bodyPr>
            <a:spAutoFit/>
          </a:bodyPr>
          <a:lstStyle/>
          <a:p>
            <a:pPr>
              <a:spcBef>
                <a:spcPct val="50000"/>
              </a:spcBef>
            </a:pPr>
            <a:r>
              <a:rPr lang="en-GB" sz="1200" b="1">
                <a:solidFill>
                  <a:schemeClr val="bg2"/>
                </a:solidFill>
              </a:rPr>
              <a:t>3. ‘Print’ – species list</a:t>
            </a:r>
          </a:p>
        </p:txBody>
      </p:sp>
      <p:pic>
        <p:nvPicPr>
          <p:cNvPr id="32775" name="Picture 4"/>
          <p:cNvPicPr>
            <a:picLocks noChangeAspect="1"/>
          </p:cNvPicPr>
          <p:nvPr/>
        </p:nvPicPr>
        <p:blipFill>
          <a:blip r:embed="rId5"/>
          <a:srcRect r="34821"/>
          <a:stretch>
            <a:fillRect/>
          </a:stretch>
        </p:blipFill>
        <p:spPr bwMode="auto">
          <a:xfrm>
            <a:off x="4352925" y="1704975"/>
            <a:ext cx="4040188" cy="4398963"/>
          </a:xfrm>
          <a:prstGeom prst="rect">
            <a:avLst/>
          </a:prstGeom>
          <a:noFill/>
          <a:ln w="9525">
            <a:solidFill>
              <a:schemeClr val="accent1"/>
            </a:solidFill>
            <a:miter lim="800000"/>
            <a:headEnd/>
            <a:tailEnd/>
          </a:ln>
        </p:spPr>
      </p:pic>
      <p:sp>
        <p:nvSpPr>
          <p:cNvPr id="12" name="Oval 11"/>
          <p:cNvSpPr>
            <a:spLocks noChangeArrowheads="1"/>
          </p:cNvSpPr>
          <p:nvPr/>
        </p:nvSpPr>
        <p:spPr bwMode="auto">
          <a:xfrm>
            <a:off x="2843213" y="2457450"/>
            <a:ext cx="800100" cy="455613"/>
          </a:xfrm>
          <a:prstGeom prst="ellipse">
            <a:avLst/>
          </a:prstGeom>
          <a:noFill/>
          <a:ln w="38100">
            <a:solidFill>
              <a:schemeClr val="accent3"/>
            </a:solidFill>
            <a:round/>
            <a:headEnd/>
            <a:tailEnd/>
          </a:ln>
          <a:effectLst/>
          <a:extLst>
            <a:ext uri="{909E8E84-426E-40DD-AFC4-6F175D3DCCD1}"/>
            <a:ext uri="{AF507438-7753-43E0-B8FC-AC1667EBCBE1}"/>
          </a:extLst>
        </p:spPr>
        <p:txBody>
          <a:bodyPr wrap="none" anchor="ctr"/>
          <a:lstStyle/>
          <a:p>
            <a:pPr>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619250" y="333375"/>
            <a:ext cx="6048375" cy="838200"/>
          </a:xfrm>
        </p:spPr>
        <p:txBody>
          <a:bodyPr/>
          <a:lstStyle/>
          <a:p>
            <a:pPr eaLnBrk="1" hangingPunct="1"/>
            <a:r>
              <a:rPr lang="en-GB" smtClean="0"/>
              <a:t>Limitations of species lists generated using the Advanced Search</a:t>
            </a:r>
          </a:p>
        </p:txBody>
      </p:sp>
      <p:sp>
        <p:nvSpPr>
          <p:cNvPr id="3" name="Text Placeholder 2"/>
          <p:cNvSpPr>
            <a:spLocks noGrp="1"/>
          </p:cNvSpPr>
          <p:nvPr>
            <p:ph type="body" sz="quarter" idx="10"/>
          </p:nvPr>
        </p:nvSpPr>
        <p:spPr>
          <a:xfrm>
            <a:off x="785813" y="1773238"/>
            <a:ext cx="7947025" cy="2949575"/>
          </a:xfrm>
        </p:spPr>
        <p:txBody>
          <a:bodyPr/>
          <a:lstStyle/>
          <a:p>
            <a:pPr eaLnBrk="1" hangingPunct="1">
              <a:defRPr/>
            </a:pPr>
            <a:r>
              <a:rPr lang="en-GB" dirty="0" smtClean="0"/>
              <a:t>Species lists created using a country name in the Advanced Search box relate to species that are listed as present in that country. They may be:</a:t>
            </a:r>
          </a:p>
          <a:p>
            <a:pPr eaLnBrk="1" hangingPunct="1">
              <a:defRPr/>
            </a:pPr>
            <a:endParaRPr lang="en-GB" dirty="0"/>
          </a:p>
          <a:p>
            <a:pPr marL="342900" indent="-342900" eaLnBrk="1" hangingPunct="1">
              <a:buClr>
                <a:schemeClr val="bg2"/>
              </a:buClr>
              <a:buFont typeface="Arial" pitchFamily="34" charset="0"/>
              <a:buChar char="•"/>
              <a:defRPr/>
            </a:pPr>
            <a:r>
              <a:rPr lang="en-GB" dirty="0" smtClean="0"/>
              <a:t>Native to that country, but invasive elsewhere</a:t>
            </a:r>
          </a:p>
          <a:p>
            <a:pPr marL="342900" indent="-342900" eaLnBrk="1" hangingPunct="1">
              <a:buClr>
                <a:schemeClr val="bg2"/>
              </a:buClr>
              <a:buFont typeface="Arial" pitchFamily="34" charset="0"/>
              <a:buChar char="•"/>
              <a:defRPr/>
            </a:pPr>
            <a:r>
              <a:rPr lang="en-GB" dirty="0" smtClean="0"/>
              <a:t>Non-native and present in that country, but not invasive, invasive elsewhere</a:t>
            </a:r>
          </a:p>
          <a:p>
            <a:pPr marL="342900" indent="-342900" eaLnBrk="1" hangingPunct="1">
              <a:buClr>
                <a:schemeClr val="bg2"/>
              </a:buClr>
              <a:buFont typeface="Arial" pitchFamily="34" charset="0"/>
              <a:buChar char="•"/>
              <a:defRPr/>
            </a:pPr>
            <a:r>
              <a:rPr lang="en-GB" dirty="0" smtClean="0"/>
              <a:t>Non-native, present and invasive in that country</a:t>
            </a:r>
          </a:p>
          <a:p>
            <a:pPr marL="342900" indent="-342900" eaLnBrk="1" hangingPunct="1">
              <a:buClr>
                <a:schemeClr val="bg2"/>
              </a:buClr>
              <a:buFont typeface="Arial" pitchFamily="34" charset="0"/>
              <a:buChar char="•"/>
              <a:defRPr/>
            </a:pPr>
            <a:endParaRPr lang="en-GB" dirty="0"/>
          </a:p>
          <a:p>
            <a:pPr eaLnBrk="1" hangingPunct="1">
              <a:buClr>
                <a:schemeClr val="bg2"/>
              </a:buClr>
              <a:defRPr/>
            </a:pPr>
            <a:r>
              <a:rPr lang="en-GB" dirty="0" smtClean="0"/>
              <a:t>To refine you search take a look at ‘Expert Searching’ later in this document.</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476375" y="333375"/>
            <a:ext cx="6048375" cy="838200"/>
          </a:xfrm>
        </p:spPr>
        <p:txBody>
          <a:bodyPr/>
          <a:lstStyle/>
          <a:p>
            <a:pPr eaLnBrk="1" hangingPunct="1"/>
            <a:r>
              <a:rPr lang="en-GB" smtClean="0"/>
              <a:t>Using Boolean operators with Advanced Searches</a:t>
            </a:r>
          </a:p>
        </p:txBody>
      </p:sp>
      <p:pic>
        <p:nvPicPr>
          <p:cNvPr id="36866" name="Picture 5"/>
          <p:cNvPicPr>
            <a:picLocks noChangeAspect="1"/>
          </p:cNvPicPr>
          <p:nvPr/>
        </p:nvPicPr>
        <p:blipFill>
          <a:blip r:embed="rId3"/>
          <a:srcRect/>
          <a:stretch>
            <a:fillRect/>
          </a:stretch>
        </p:blipFill>
        <p:spPr bwMode="auto">
          <a:xfrm>
            <a:off x="323850" y="1285875"/>
            <a:ext cx="5437188" cy="4854575"/>
          </a:xfrm>
          <a:prstGeom prst="rect">
            <a:avLst/>
          </a:prstGeom>
          <a:noFill/>
          <a:ln w="9525">
            <a:noFill/>
            <a:miter lim="800000"/>
            <a:headEnd/>
            <a:tailEnd/>
          </a:ln>
        </p:spPr>
      </p:pic>
      <p:pic>
        <p:nvPicPr>
          <p:cNvPr id="36867" name="Picture 6"/>
          <p:cNvPicPr>
            <a:picLocks noChangeAspect="1"/>
          </p:cNvPicPr>
          <p:nvPr/>
        </p:nvPicPr>
        <p:blipFill>
          <a:blip r:embed="rId4"/>
          <a:srcRect/>
          <a:stretch>
            <a:fillRect/>
          </a:stretch>
        </p:blipFill>
        <p:spPr bwMode="auto">
          <a:xfrm>
            <a:off x="4211638" y="2120900"/>
            <a:ext cx="3313112" cy="4397375"/>
          </a:xfrm>
          <a:prstGeom prst="rect">
            <a:avLst/>
          </a:prstGeom>
          <a:noFill/>
          <a:ln w="9525">
            <a:solidFill>
              <a:schemeClr val="accent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476375" y="369888"/>
            <a:ext cx="6119813" cy="838200"/>
          </a:xfrm>
        </p:spPr>
        <p:txBody>
          <a:bodyPr/>
          <a:lstStyle/>
          <a:p>
            <a:pPr eaLnBrk="1" hangingPunct="1"/>
            <a:r>
              <a:rPr lang="en-GB" smtClean="0"/>
              <a:t>The Advanced Datasheet Search and Expert Searches… becoming a search expert… </a:t>
            </a:r>
          </a:p>
        </p:txBody>
      </p:sp>
      <p:pic>
        <p:nvPicPr>
          <p:cNvPr id="38914" name="Picture 5"/>
          <p:cNvPicPr>
            <a:picLocks noChangeAspect="1"/>
          </p:cNvPicPr>
          <p:nvPr/>
        </p:nvPicPr>
        <p:blipFill>
          <a:blip r:embed="rId3"/>
          <a:srcRect/>
          <a:stretch>
            <a:fillRect/>
          </a:stretch>
        </p:blipFill>
        <p:spPr bwMode="auto">
          <a:xfrm>
            <a:off x="341313" y="1560513"/>
            <a:ext cx="1819275" cy="1057275"/>
          </a:xfrm>
          <a:prstGeom prst="rect">
            <a:avLst/>
          </a:prstGeom>
          <a:noFill/>
          <a:ln w="9525">
            <a:noFill/>
            <a:miter lim="800000"/>
            <a:headEnd/>
            <a:tailEnd/>
          </a:ln>
        </p:spPr>
      </p:pic>
      <p:sp>
        <p:nvSpPr>
          <p:cNvPr id="7" name="Line 8"/>
          <p:cNvSpPr>
            <a:spLocks noChangeShapeType="1"/>
          </p:cNvSpPr>
          <p:nvPr/>
        </p:nvSpPr>
        <p:spPr bwMode="auto">
          <a:xfrm>
            <a:off x="2160588" y="2089150"/>
            <a:ext cx="431800" cy="403225"/>
          </a:xfrm>
          <a:prstGeom prst="line">
            <a:avLst/>
          </a:prstGeom>
          <a:noFill/>
          <a:ln w="38100">
            <a:solidFill>
              <a:schemeClr val="accent3"/>
            </a:solidFill>
            <a:round/>
            <a:headEnd/>
            <a:tailEnd type="triangle" w="med" len="med"/>
          </a:ln>
          <a:effectLst/>
          <a:extLst>
            <a:ext uri="{909E8E84-426E-40DD-AFC4-6F175D3DCCD1}"/>
            <a:ext uri="{AF507438-7753-43E0-B8FC-AC1667EBCBE1}"/>
          </a:extLst>
        </p:spPr>
        <p:txBody>
          <a:bodyPr/>
          <a:lstStyle/>
          <a:p>
            <a:pPr>
              <a:defRPr/>
            </a:pPr>
            <a:endParaRPr lang="en-GB"/>
          </a:p>
        </p:txBody>
      </p:sp>
      <p:pic>
        <p:nvPicPr>
          <p:cNvPr id="38916" name="Picture 7"/>
          <p:cNvPicPr>
            <a:picLocks noChangeAspect="1"/>
          </p:cNvPicPr>
          <p:nvPr/>
        </p:nvPicPr>
        <p:blipFill>
          <a:blip r:embed="rId4"/>
          <a:srcRect/>
          <a:stretch>
            <a:fillRect/>
          </a:stretch>
        </p:blipFill>
        <p:spPr bwMode="auto">
          <a:xfrm>
            <a:off x="900113" y="2527300"/>
            <a:ext cx="7416800" cy="40417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476375" y="333375"/>
            <a:ext cx="5832475" cy="838200"/>
          </a:xfrm>
        </p:spPr>
        <p:txBody>
          <a:bodyPr/>
          <a:lstStyle/>
          <a:p>
            <a:pPr eaLnBrk="1" hangingPunct="1"/>
            <a:r>
              <a:rPr lang="en-GB" smtClean="0"/>
              <a:t>Useful prefixes to searches…</a:t>
            </a:r>
            <a:br>
              <a:rPr lang="en-GB" smtClean="0"/>
            </a:br>
            <a:r>
              <a:rPr lang="en-GB" smtClean="0"/>
              <a:t>Species Distribution</a:t>
            </a:r>
          </a:p>
        </p:txBody>
      </p:sp>
      <p:sp>
        <p:nvSpPr>
          <p:cNvPr id="3" name="Text Placeholder 2"/>
          <p:cNvSpPr>
            <a:spLocks noGrp="1"/>
          </p:cNvSpPr>
          <p:nvPr>
            <p:ph type="body" sz="quarter" idx="10"/>
          </p:nvPr>
        </p:nvSpPr>
        <p:spPr>
          <a:xfrm>
            <a:off x="539750" y="1628775"/>
            <a:ext cx="7945438" cy="2949575"/>
          </a:xfrm>
        </p:spPr>
        <p:txBody>
          <a:bodyPr/>
          <a:lstStyle/>
          <a:p>
            <a:pPr lvl="1" indent="0" eaLnBrk="1" hangingPunct="1">
              <a:spcBef>
                <a:spcPts val="0"/>
              </a:spcBef>
              <a:buFont typeface="Arial" charset="0"/>
              <a:buNone/>
              <a:defRPr/>
            </a:pPr>
            <a:r>
              <a:rPr lang="en-GB" sz="2000" dirty="0" smtClean="0"/>
              <a:t>It  is important to remember that these prefixes and the country name MUST be placed within quotation marks (“”) in the search box.</a:t>
            </a:r>
          </a:p>
          <a:p>
            <a:pPr lvl="1" indent="0" eaLnBrk="1" hangingPunct="1">
              <a:spcBef>
                <a:spcPts val="0"/>
              </a:spcBef>
              <a:buFont typeface="Arial" charset="0"/>
              <a:buNone/>
              <a:defRPr/>
            </a:pPr>
            <a:endParaRPr lang="en-GB" sz="2000" dirty="0"/>
          </a:p>
          <a:p>
            <a:pPr marL="720725" lvl="1" indent="-342900" eaLnBrk="1" hangingPunct="1">
              <a:spcBef>
                <a:spcPts val="0"/>
              </a:spcBef>
              <a:defRPr/>
            </a:pPr>
            <a:r>
              <a:rPr lang="en-GB" sz="2000" dirty="0"/>
              <a:t>Geographical Distribution = “GEO country” </a:t>
            </a:r>
            <a:r>
              <a:rPr lang="en-GB" sz="2000" dirty="0" smtClean="0"/>
              <a:t>– lists species listed as </a:t>
            </a:r>
            <a:r>
              <a:rPr lang="en-GB" sz="2000" dirty="0"/>
              <a:t>present in a country or </a:t>
            </a:r>
            <a:r>
              <a:rPr lang="en-GB" sz="2000" dirty="0" smtClean="0"/>
              <a:t>not</a:t>
            </a:r>
          </a:p>
          <a:p>
            <a:pPr marL="720725" lvl="1" indent="-342900" eaLnBrk="1" hangingPunct="1">
              <a:spcBef>
                <a:spcPts val="0"/>
              </a:spcBef>
              <a:defRPr/>
            </a:pPr>
            <a:endParaRPr lang="en-GB" sz="2000" dirty="0"/>
          </a:p>
          <a:p>
            <a:pPr marL="720725" lvl="1" indent="-342900" eaLnBrk="1" hangingPunct="1">
              <a:spcBef>
                <a:spcPts val="0"/>
              </a:spcBef>
              <a:defRPr/>
            </a:pPr>
            <a:r>
              <a:rPr lang="en-GB" sz="2000" dirty="0" smtClean="0"/>
              <a:t>Native distribution = “NAT country” – species listed as native </a:t>
            </a:r>
            <a:r>
              <a:rPr lang="en-GB" sz="2000" dirty="0"/>
              <a:t>in a particular country</a:t>
            </a:r>
          </a:p>
          <a:p>
            <a:pPr lvl="1" indent="0" eaLnBrk="1" hangingPunct="1">
              <a:spcBef>
                <a:spcPts val="0"/>
              </a:spcBef>
              <a:buFont typeface="Arial" charset="0"/>
              <a:buNone/>
              <a:defRPr/>
            </a:pPr>
            <a:endParaRPr lang="en-GB" sz="2000" dirty="0"/>
          </a:p>
          <a:p>
            <a:pPr marL="720725" lvl="1" indent="-342900" eaLnBrk="1" hangingPunct="1">
              <a:spcBef>
                <a:spcPts val="0"/>
              </a:spcBef>
              <a:buFont typeface="Arial" pitchFamily="34" charset="0"/>
              <a:buChar char="●"/>
              <a:defRPr/>
            </a:pPr>
            <a:r>
              <a:rPr lang="en-GB" sz="2000" dirty="0"/>
              <a:t>Introduced distribution = “INT country” – </a:t>
            </a:r>
            <a:r>
              <a:rPr lang="en-GB" sz="2000" dirty="0" smtClean="0"/>
              <a:t>lists species reported as being introduced into the country in the search term</a:t>
            </a:r>
            <a:endParaRPr lang="en-GB" sz="2000" dirty="0"/>
          </a:p>
          <a:p>
            <a:pPr marL="720725" lvl="1" indent="-342900" eaLnBrk="1" hangingPunct="1">
              <a:spcBef>
                <a:spcPts val="0"/>
              </a:spcBef>
              <a:buFont typeface="Arial" pitchFamily="34" charset="0"/>
              <a:buChar char="●"/>
              <a:defRPr/>
            </a:pPr>
            <a:endParaRPr lang="en-GB" sz="2000" dirty="0"/>
          </a:p>
          <a:p>
            <a:pPr marL="720725" lvl="1" indent="-342900" eaLnBrk="1" hangingPunct="1">
              <a:spcBef>
                <a:spcPts val="0"/>
              </a:spcBef>
              <a:buFont typeface="Arial" pitchFamily="34" charset="0"/>
              <a:buChar char="●"/>
              <a:defRPr/>
            </a:pPr>
            <a:r>
              <a:rPr lang="en-GB" sz="2000" dirty="0"/>
              <a:t>Invasive range = “INV country” – lists species reported as being introduced into the country in the search term</a:t>
            </a:r>
            <a:r>
              <a:rPr lang="en-GB" sz="2000" dirty="0" smtClean="0"/>
              <a:t> </a:t>
            </a:r>
            <a:endParaRPr lang="en-GB"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476375" y="333375"/>
            <a:ext cx="7945438" cy="838200"/>
          </a:xfrm>
        </p:spPr>
        <p:txBody>
          <a:bodyPr/>
          <a:lstStyle/>
          <a:p>
            <a:pPr eaLnBrk="1" hangingPunct="1"/>
            <a:r>
              <a:rPr lang="en-GB" smtClean="0"/>
              <a:t>Examples using Australia</a:t>
            </a:r>
          </a:p>
        </p:txBody>
      </p:sp>
      <p:pic>
        <p:nvPicPr>
          <p:cNvPr id="43010" name="Picture 5"/>
          <p:cNvPicPr>
            <a:picLocks noChangeAspect="1"/>
          </p:cNvPicPr>
          <p:nvPr/>
        </p:nvPicPr>
        <p:blipFill>
          <a:blip r:embed="rId3"/>
          <a:srcRect/>
          <a:stretch>
            <a:fillRect/>
          </a:stretch>
        </p:blipFill>
        <p:spPr bwMode="auto">
          <a:xfrm>
            <a:off x="684213" y="1385888"/>
            <a:ext cx="7200900" cy="1166812"/>
          </a:xfrm>
          <a:prstGeom prst="rect">
            <a:avLst/>
          </a:prstGeom>
          <a:noFill/>
          <a:ln w="9525">
            <a:noFill/>
            <a:miter lim="800000"/>
            <a:headEnd/>
            <a:tailEnd/>
          </a:ln>
        </p:spPr>
      </p:pic>
      <p:pic>
        <p:nvPicPr>
          <p:cNvPr id="43011" name="Picture 6"/>
          <p:cNvPicPr>
            <a:picLocks noChangeAspect="1"/>
          </p:cNvPicPr>
          <p:nvPr/>
        </p:nvPicPr>
        <p:blipFill>
          <a:blip r:embed="rId4"/>
          <a:srcRect/>
          <a:stretch>
            <a:fillRect/>
          </a:stretch>
        </p:blipFill>
        <p:spPr bwMode="auto">
          <a:xfrm>
            <a:off x="684213" y="4133850"/>
            <a:ext cx="7283450" cy="1166813"/>
          </a:xfrm>
          <a:prstGeom prst="rect">
            <a:avLst/>
          </a:prstGeom>
          <a:noFill/>
          <a:ln w="9525">
            <a:noFill/>
            <a:miter lim="800000"/>
            <a:headEnd/>
            <a:tailEnd/>
          </a:ln>
        </p:spPr>
      </p:pic>
      <p:pic>
        <p:nvPicPr>
          <p:cNvPr id="43012" name="Picture 7"/>
          <p:cNvPicPr>
            <a:picLocks noChangeAspect="1"/>
          </p:cNvPicPr>
          <p:nvPr/>
        </p:nvPicPr>
        <p:blipFill>
          <a:blip r:embed="rId5"/>
          <a:srcRect/>
          <a:stretch>
            <a:fillRect/>
          </a:stretch>
        </p:blipFill>
        <p:spPr bwMode="auto">
          <a:xfrm>
            <a:off x="684213" y="5492750"/>
            <a:ext cx="7200900" cy="1127125"/>
          </a:xfrm>
          <a:prstGeom prst="rect">
            <a:avLst/>
          </a:prstGeom>
          <a:noFill/>
          <a:ln w="9525">
            <a:noFill/>
            <a:miter lim="800000"/>
            <a:headEnd/>
            <a:tailEnd/>
          </a:ln>
        </p:spPr>
      </p:pic>
      <p:pic>
        <p:nvPicPr>
          <p:cNvPr id="43013" name="Picture 8"/>
          <p:cNvPicPr>
            <a:picLocks noChangeAspect="1"/>
          </p:cNvPicPr>
          <p:nvPr/>
        </p:nvPicPr>
        <p:blipFill>
          <a:blip r:embed="rId6"/>
          <a:srcRect/>
          <a:stretch>
            <a:fillRect/>
          </a:stretch>
        </p:blipFill>
        <p:spPr bwMode="auto">
          <a:xfrm>
            <a:off x="684213" y="2708275"/>
            <a:ext cx="7200900" cy="11906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476375" y="333375"/>
            <a:ext cx="5832475" cy="838200"/>
          </a:xfrm>
        </p:spPr>
        <p:txBody>
          <a:bodyPr/>
          <a:lstStyle/>
          <a:p>
            <a:pPr eaLnBrk="1" hangingPunct="1"/>
            <a:r>
              <a:rPr lang="en-GB" smtClean="0"/>
              <a:t>Other useful prefixes for expert searches…</a:t>
            </a:r>
          </a:p>
        </p:txBody>
      </p:sp>
      <p:sp>
        <p:nvSpPr>
          <p:cNvPr id="3" name="Text Placeholder 2"/>
          <p:cNvSpPr>
            <a:spLocks noGrp="1"/>
          </p:cNvSpPr>
          <p:nvPr>
            <p:ph type="body" sz="quarter" idx="10"/>
          </p:nvPr>
        </p:nvSpPr>
        <p:spPr>
          <a:xfrm>
            <a:off x="539750" y="1268413"/>
            <a:ext cx="7945438" cy="2949575"/>
          </a:xfrm>
        </p:spPr>
        <p:txBody>
          <a:bodyPr/>
          <a:lstStyle/>
          <a:p>
            <a:pPr lvl="1" indent="0" eaLnBrk="1" hangingPunct="1">
              <a:spcBef>
                <a:spcPts val="0"/>
              </a:spcBef>
              <a:buFont typeface="Arial" charset="0"/>
              <a:buNone/>
              <a:defRPr/>
            </a:pPr>
            <a:r>
              <a:rPr lang="en-GB" sz="2000" dirty="0" smtClean="0"/>
              <a:t>It  is important to remember that these prefixes and the search term MUST be placed within quotation marks (“”) in the search box.</a:t>
            </a:r>
          </a:p>
          <a:p>
            <a:pPr lvl="1" indent="0" eaLnBrk="1" hangingPunct="1">
              <a:spcBef>
                <a:spcPts val="0"/>
              </a:spcBef>
              <a:buFont typeface="Arial" charset="0"/>
              <a:buNone/>
              <a:defRPr/>
            </a:pPr>
            <a:endParaRPr lang="en-GB" sz="2000" dirty="0"/>
          </a:p>
          <a:p>
            <a:pPr marL="720725" lvl="1" indent="-342900" eaLnBrk="1" hangingPunct="1">
              <a:spcBef>
                <a:spcPts val="0"/>
              </a:spcBef>
              <a:defRPr/>
            </a:pPr>
            <a:r>
              <a:rPr lang="en-GB" sz="2000" dirty="0"/>
              <a:t>“HOS </a:t>
            </a:r>
            <a:r>
              <a:rPr lang="en-GB" sz="2000" dirty="0" smtClean="0"/>
              <a:t>preferred name”</a:t>
            </a:r>
            <a:br>
              <a:rPr lang="en-GB" sz="2000" dirty="0" smtClean="0"/>
            </a:br>
            <a:r>
              <a:rPr lang="en-GB" sz="2000" dirty="0" smtClean="0"/>
              <a:t>To </a:t>
            </a:r>
            <a:r>
              <a:rPr lang="en-GB" sz="2000" dirty="0"/>
              <a:t>search for the invasive species and animal diseases that are associated with a </a:t>
            </a:r>
            <a:r>
              <a:rPr lang="en-GB" sz="2000" dirty="0" smtClean="0"/>
              <a:t>named host</a:t>
            </a:r>
          </a:p>
          <a:p>
            <a:pPr marL="720725" lvl="1" indent="-342900" eaLnBrk="1" hangingPunct="1">
              <a:spcBef>
                <a:spcPts val="0"/>
              </a:spcBef>
              <a:defRPr/>
            </a:pPr>
            <a:endParaRPr lang="en-GB" sz="2000" dirty="0"/>
          </a:p>
          <a:p>
            <a:pPr lvl="1" indent="0" eaLnBrk="1" hangingPunct="1">
              <a:spcBef>
                <a:spcPts val="0"/>
              </a:spcBef>
              <a:buFont typeface="Arial" charset="0"/>
              <a:buNone/>
              <a:defRPr/>
            </a:pPr>
            <a:endParaRPr lang="en-GB" sz="2000" dirty="0" smtClean="0"/>
          </a:p>
          <a:p>
            <a:pPr marL="720725" lvl="1" indent="-342900" eaLnBrk="1" hangingPunct="1">
              <a:spcBef>
                <a:spcPts val="0"/>
              </a:spcBef>
              <a:defRPr/>
            </a:pPr>
            <a:endParaRPr lang="en-GB" sz="2000" dirty="0"/>
          </a:p>
          <a:p>
            <a:pPr marL="720725" lvl="1" indent="-342900" eaLnBrk="1" hangingPunct="1">
              <a:spcBef>
                <a:spcPts val="0"/>
              </a:spcBef>
              <a:defRPr/>
            </a:pPr>
            <a:endParaRPr lang="en-GB" sz="2000" dirty="0" smtClean="0"/>
          </a:p>
          <a:p>
            <a:pPr marL="720725" lvl="1" indent="-342900" eaLnBrk="1" hangingPunct="1">
              <a:spcBef>
                <a:spcPts val="0"/>
              </a:spcBef>
              <a:defRPr/>
            </a:pPr>
            <a:r>
              <a:rPr lang="en-GB" sz="2000" dirty="0" smtClean="0"/>
              <a:t>“HAB habitat name”</a:t>
            </a:r>
            <a:br>
              <a:rPr lang="en-GB" sz="2000" dirty="0" smtClean="0"/>
            </a:br>
            <a:r>
              <a:rPr lang="en-GB" sz="2000" dirty="0" smtClean="0"/>
              <a:t>To search for species associated with a particular habitat. Habitat names are listed as controlled vocabulary in the Advanced Help sheet.</a:t>
            </a:r>
            <a:endParaRPr lang="en-GB" sz="2000" dirty="0"/>
          </a:p>
        </p:txBody>
      </p:sp>
      <p:pic>
        <p:nvPicPr>
          <p:cNvPr id="45059" name="Picture 3"/>
          <p:cNvPicPr>
            <a:picLocks noChangeAspect="1"/>
          </p:cNvPicPr>
          <p:nvPr/>
        </p:nvPicPr>
        <p:blipFill>
          <a:blip r:embed="rId3"/>
          <a:srcRect/>
          <a:stretch>
            <a:fillRect/>
          </a:stretch>
        </p:blipFill>
        <p:spPr bwMode="auto">
          <a:xfrm>
            <a:off x="900113" y="5589588"/>
            <a:ext cx="6840537" cy="1104900"/>
          </a:xfrm>
          <a:prstGeom prst="rect">
            <a:avLst/>
          </a:prstGeom>
          <a:noFill/>
          <a:ln w="9525">
            <a:noFill/>
            <a:miter lim="800000"/>
            <a:headEnd/>
            <a:tailEnd/>
          </a:ln>
        </p:spPr>
      </p:pic>
      <p:pic>
        <p:nvPicPr>
          <p:cNvPr id="45060" name="Picture 4"/>
          <p:cNvPicPr>
            <a:picLocks noChangeAspect="1"/>
          </p:cNvPicPr>
          <p:nvPr/>
        </p:nvPicPr>
        <p:blipFill>
          <a:blip r:embed="rId4"/>
          <a:srcRect/>
          <a:stretch>
            <a:fillRect/>
          </a:stretch>
        </p:blipFill>
        <p:spPr bwMode="auto">
          <a:xfrm>
            <a:off x="900113" y="3182938"/>
            <a:ext cx="6551612" cy="10795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547813" y="333375"/>
            <a:ext cx="6408737" cy="838200"/>
          </a:xfrm>
        </p:spPr>
        <p:txBody>
          <a:bodyPr/>
          <a:lstStyle/>
          <a:p>
            <a:pPr eaLnBrk="1" hangingPunct="1"/>
            <a:r>
              <a:rPr lang="en-GB" smtClean="0"/>
              <a:t>Creating lists using controlled vocabulary</a:t>
            </a:r>
          </a:p>
        </p:txBody>
      </p:sp>
      <p:sp>
        <p:nvSpPr>
          <p:cNvPr id="47106" name="Text Placeholder 2"/>
          <p:cNvSpPr>
            <a:spLocks noGrp="1"/>
          </p:cNvSpPr>
          <p:nvPr>
            <p:ph type="body" sz="quarter" idx="10"/>
          </p:nvPr>
        </p:nvSpPr>
        <p:spPr>
          <a:xfrm>
            <a:off x="820738" y="1628775"/>
            <a:ext cx="7945437" cy="1223963"/>
          </a:xfrm>
        </p:spPr>
        <p:txBody>
          <a:bodyPr/>
          <a:lstStyle/>
          <a:p>
            <a:pPr eaLnBrk="1" hangingPunct="1"/>
            <a:r>
              <a:rPr lang="en-GB" smtClean="0"/>
              <a:t>The controlled vocabulary in the Advanced Search help document allows searches listing species transported by a particular vector…</a:t>
            </a:r>
          </a:p>
        </p:txBody>
      </p:sp>
      <p:pic>
        <p:nvPicPr>
          <p:cNvPr id="47107" name="Picture 5"/>
          <p:cNvPicPr>
            <a:picLocks noChangeAspect="1"/>
          </p:cNvPicPr>
          <p:nvPr/>
        </p:nvPicPr>
        <p:blipFill>
          <a:blip r:embed="rId3"/>
          <a:srcRect/>
          <a:stretch>
            <a:fillRect/>
          </a:stretch>
        </p:blipFill>
        <p:spPr bwMode="auto">
          <a:xfrm>
            <a:off x="962025" y="3068638"/>
            <a:ext cx="7219950" cy="29622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547813" y="333375"/>
            <a:ext cx="6408737" cy="838200"/>
          </a:xfrm>
        </p:spPr>
        <p:txBody>
          <a:bodyPr/>
          <a:lstStyle/>
          <a:p>
            <a:pPr eaLnBrk="1" hangingPunct="1"/>
            <a:r>
              <a:rPr lang="en-GB" smtClean="0"/>
              <a:t>.. creating more lists using controlled vocabulary</a:t>
            </a:r>
          </a:p>
        </p:txBody>
      </p:sp>
      <p:sp>
        <p:nvSpPr>
          <p:cNvPr id="49154" name="Text Placeholder 2"/>
          <p:cNvSpPr>
            <a:spLocks noGrp="1"/>
          </p:cNvSpPr>
          <p:nvPr>
            <p:ph type="body" sz="quarter" idx="10"/>
          </p:nvPr>
        </p:nvSpPr>
        <p:spPr>
          <a:xfrm>
            <a:off x="820738" y="1171575"/>
            <a:ext cx="7945437" cy="1223963"/>
          </a:xfrm>
        </p:spPr>
        <p:txBody>
          <a:bodyPr/>
          <a:lstStyle/>
          <a:p>
            <a:pPr eaLnBrk="1" hangingPunct="1"/>
            <a:r>
              <a:rPr lang="en-GB" smtClean="0"/>
              <a:t>The controlled vocabulary in the Advanced Search help document also allows searches listing species associated with particular risk or impact factors…</a:t>
            </a:r>
          </a:p>
        </p:txBody>
      </p:sp>
      <p:pic>
        <p:nvPicPr>
          <p:cNvPr id="49155" name="Picture 4"/>
          <p:cNvPicPr>
            <a:picLocks noChangeAspect="1"/>
          </p:cNvPicPr>
          <p:nvPr/>
        </p:nvPicPr>
        <p:blipFill>
          <a:blip r:embed="rId3"/>
          <a:srcRect/>
          <a:stretch>
            <a:fillRect/>
          </a:stretch>
        </p:blipFill>
        <p:spPr bwMode="auto">
          <a:xfrm>
            <a:off x="2411413" y="2365375"/>
            <a:ext cx="3913187" cy="4419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476375" y="333375"/>
            <a:ext cx="6911975" cy="838200"/>
          </a:xfrm>
        </p:spPr>
        <p:txBody>
          <a:bodyPr/>
          <a:lstStyle/>
          <a:p>
            <a:pPr eaLnBrk="1" hangingPunct="1"/>
            <a:r>
              <a:rPr lang="en-GB" smtClean="0"/>
              <a:t>Common problems and troubleshooting</a:t>
            </a:r>
          </a:p>
        </p:txBody>
      </p:sp>
      <p:sp>
        <p:nvSpPr>
          <p:cNvPr id="6" name="Text Placeholder 2"/>
          <p:cNvSpPr>
            <a:spLocks noGrp="1"/>
          </p:cNvSpPr>
          <p:nvPr>
            <p:ph type="body" sz="quarter" idx="10"/>
          </p:nvPr>
        </p:nvSpPr>
        <p:spPr>
          <a:xfrm>
            <a:off x="323850" y="1341438"/>
            <a:ext cx="7945438" cy="2949575"/>
          </a:xfrm>
        </p:spPr>
        <p:txBody>
          <a:bodyPr/>
          <a:lstStyle/>
          <a:p>
            <a:pPr lvl="1" indent="0" eaLnBrk="1" hangingPunct="1">
              <a:spcBef>
                <a:spcPts val="0"/>
              </a:spcBef>
              <a:buFont typeface="Arial" charset="0"/>
              <a:buNone/>
              <a:defRPr/>
            </a:pPr>
            <a:r>
              <a:rPr lang="en-GB" sz="2000" dirty="0" smtClean="0"/>
              <a:t>If you have any problems using Advanced Searches at an ‘expert’ level there are a number of things to check:</a:t>
            </a:r>
          </a:p>
          <a:p>
            <a:pPr lvl="1" indent="0" eaLnBrk="1" hangingPunct="1">
              <a:spcBef>
                <a:spcPts val="0"/>
              </a:spcBef>
              <a:buFont typeface="Arial" charset="0"/>
              <a:buNone/>
              <a:defRPr/>
            </a:pPr>
            <a:endParaRPr lang="en-GB" sz="2000" dirty="0"/>
          </a:p>
          <a:p>
            <a:pPr marL="835025" lvl="1" indent="-457200" eaLnBrk="1" hangingPunct="1">
              <a:spcBef>
                <a:spcPts val="0"/>
              </a:spcBef>
              <a:buFont typeface="Arial" charset="0"/>
              <a:buAutoNum type="arabicPeriod"/>
              <a:defRPr/>
            </a:pPr>
            <a:r>
              <a:rPr lang="en-GB" sz="2000" dirty="0" smtClean="0"/>
              <a:t>It is the Advanced Search being used and not the simple Site Search.</a:t>
            </a:r>
          </a:p>
          <a:p>
            <a:pPr marL="835025" lvl="1" indent="-457200" eaLnBrk="1" hangingPunct="1">
              <a:spcBef>
                <a:spcPts val="0"/>
              </a:spcBef>
              <a:buFont typeface="Arial" charset="0"/>
              <a:buAutoNum type="arabicPeriod"/>
              <a:defRPr/>
            </a:pPr>
            <a:endParaRPr lang="en-GB" sz="2000" dirty="0"/>
          </a:p>
          <a:p>
            <a:pPr marL="835025" lvl="1" indent="-457200" eaLnBrk="1" hangingPunct="1">
              <a:spcBef>
                <a:spcPts val="0"/>
              </a:spcBef>
              <a:buFont typeface="Arial" charset="0"/>
              <a:buAutoNum type="arabicPeriod"/>
              <a:defRPr/>
            </a:pPr>
            <a:r>
              <a:rPr lang="en-GB" sz="2000" dirty="0" smtClean="0"/>
              <a:t>If a prefix is being used (e.g., GEO, INT, INV, HOS, etc.), check that the prefix and the other search term are enclosed within quotation marks (“</a:t>
            </a:r>
            <a:r>
              <a:rPr lang="en-GB" sz="2000" i="1" dirty="0" smtClean="0"/>
              <a:t>search string</a:t>
            </a:r>
            <a:r>
              <a:rPr lang="en-GB" sz="2000" dirty="0" smtClean="0"/>
              <a:t>”)</a:t>
            </a:r>
          </a:p>
          <a:p>
            <a:pPr marL="835025" lvl="1" indent="-457200" eaLnBrk="1" hangingPunct="1">
              <a:spcBef>
                <a:spcPts val="0"/>
              </a:spcBef>
              <a:buFont typeface="Arial" charset="0"/>
              <a:buAutoNum type="arabicPeriod"/>
              <a:defRPr/>
            </a:pPr>
            <a:endParaRPr lang="en-GB" sz="2000" dirty="0"/>
          </a:p>
          <a:p>
            <a:pPr marL="835025" lvl="1" indent="-457200" eaLnBrk="1" hangingPunct="1">
              <a:spcBef>
                <a:spcPts val="0"/>
              </a:spcBef>
              <a:buFont typeface="Arial" charset="0"/>
              <a:buAutoNum type="arabicPeriod"/>
              <a:defRPr/>
            </a:pPr>
            <a:r>
              <a:rPr lang="en-GB" sz="2000" dirty="0" smtClean="0"/>
              <a:t>Check controlled vocabulary:</a:t>
            </a:r>
          </a:p>
          <a:p>
            <a:pPr marL="1200150" lvl="2" indent="-457200" eaLnBrk="1" hangingPunct="1">
              <a:spcBef>
                <a:spcPts val="0"/>
              </a:spcBef>
              <a:buFont typeface="Arial" charset="0"/>
              <a:buAutoNum type="arabicPeriod"/>
              <a:defRPr/>
            </a:pPr>
            <a:r>
              <a:rPr lang="en-GB" sz="2000" dirty="0" smtClean="0"/>
              <a:t>Advanced Search Help </a:t>
            </a:r>
            <a:r>
              <a:rPr lang="en-GB" sz="2000" dirty="0"/>
              <a:t>d</a:t>
            </a:r>
            <a:r>
              <a:rPr lang="en-GB" sz="2000" dirty="0" smtClean="0"/>
              <a:t>ocument contains controlled vocabulary for; countries and regions, pathways and vectors, habitats, and risk and impact factors</a:t>
            </a:r>
          </a:p>
          <a:p>
            <a:pPr marL="1200150" lvl="2" indent="-457200" eaLnBrk="1" hangingPunct="1">
              <a:spcBef>
                <a:spcPts val="0"/>
              </a:spcBef>
              <a:buFont typeface="Arial" charset="0"/>
              <a:buAutoNum type="arabicPeriod"/>
              <a:defRPr/>
            </a:pPr>
            <a:r>
              <a:rPr lang="en-GB" sz="2000" dirty="0" smtClean="0"/>
              <a:t>Using the HOS prefix, it may be worth checking the preferred name for a species in the on-line CAB Thesaurus (</a:t>
            </a:r>
            <a:r>
              <a:rPr lang="en-GB" sz="2000" dirty="0" smtClean="0">
                <a:hlinkClick r:id="rId3"/>
              </a:rPr>
              <a:t>http</a:t>
            </a:r>
            <a:r>
              <a:rPr lang="en-GB" sz="2000" dirty="0">
                <a:hlinkClick r:id="rId3"/>
              </a:rPr>
              <a:t>://</a:t>
            </a:r>
            <a:r>
              <a:rPr lang="en-GB" sz="2000" dirty="0" smtClean="0">
                <a:hlinkClick r:id="rId3"/>
              </a:rPr>
              <a:t>www.cabi.org/cabthesaurus</a:t>
            </a:r>
            <a:r>
              <a:rPr lang="en-GB" sz="2000" dirty="0" smtClean="0"/>
              <a:t>.</a:t>
            </a:r>
            <a:endParaRPr lang="en-GB"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txBox="1">
            <a:spLocks noChangeArrowheads="1"/>
          </p:cNvSpPr>
          <p:nvPr/>
        </p:nvSpPr>
        <p:spPr bwMode="auto">
          <a:xfrm>
            <a:off x="1116013" y="1268413"/>
            <a:ext cx="7239000" cy="2719387"/>
          </a:xfrm>
          <a:prstGeom prst="rect">
            <a:avLst/>
          </a:prstGeom>
          <a:noFill/>
          <a:ln w="9525">
            <a:noFill/>
            <a:miter lim="800000"/>
            <a:headEnd/>
            <a:tailEnd/>
          </a:ln>
        </p:spPr>
        <p:txBody>
          <a:bodyPr/>
          <a:lstStyle/>
          <a:p>
            <a:pPr>
              <a:spcBef>
                <a:spcPct val="20000"/>
              </a:spcBef>
            </a:pPr>
            <a:r>
              <a:rPr lang="en-GB"/>
              <a:t>This manual was produced as part of</a:t>
            </a:r>
            <a:br>
              <a:rPr lang="en-GB"/>
            </a:br>
            <a:r>
              <a:rPr lang="en-GB"/>
              <a:t>EUROPEAN COMMISSION </a:t>
            </a:r>
            <a:br>
              <a:rPr lang="en-GB"/>
            </a:br>
            <a:r>
              <a:rPr lang="en-GB"/>
              <a:t>DIRECTORATE-GENERAL ENVIRONMENT</a:t>
            </a:r>
            <a:br>
              <a:rPr lang="en-GB"/>
            </a:br>
            <a:r>
              <a:rPr lang="en-GB"/>
              <a:t/>
            </a:r>
            <a:br>
              <a:rPr lang="en-GB"/>
            </a:br>
            <a:r>
              <a:rPr lang="en-GB"/>
              <a:t>Contribution Agreement N° 21.0401/2011/609860/SUB/B2:</a:t>
            </a:r>
            <a:br>
              <a:rPr lang="en-GB"/>
            </a:br>
            <a:r>
              <a:rPr lang="en-GB"/>
              <a:t>"Updating, maintaining and enhancing the Invasive Species Compendium" </a:t>
            </a:r>
          </a:p>
          <a:p>
            <a:pPr>
              <a:spcBef>
                <a:spcPct val="20000"/>
              </a:spcBef>
            </a:pPr>
            <a:endParaRPr lang="en-GB"/>
          </a:p>
          <a:p>
            <a:pPr>
              <a:spcBef>
                <a:spcPct val="20000"/>
              </a:spcBef>
            </a:pPr>
            <a:r>
              <a:rPr lang="en-GB" sz="1000"/>
              <a:t>Cover Picture: Adults of Phenacoccus manihoti (cassava mealybug) . Copyright:</a:t>
            </a:r>
            <a:r>
              <a:rPr lang="es-ES" sz="1000"/>
              <a:t> </a:t>
            </a:r>
            <a:r>
              <a:rPr lang="en-GB" sz="1000"/>
              <a:t>Georg Goergen/IITA Insect Museum, Cotonou, Benin</a:t>
            </a:r>
          </a:p>
        </p:txBody>
      </p:sp>
      <p:pic>
        <p:nvPicPr>
          <p:cNvPr id="16386" name="Picture 3" descr="Green banner short"/>
          <p:cNvPicPr>
            <a:picLocks noChangeAspect="1" noChangeArrowheads="1"/>
          </p:cNvPicPr>
          <p:nvPr/>
        </p:nvPicPr>
        <p:blipFill>
          <a:blip r:embed="rId3"/>
          <a:srcRect/>
          <a:stretch>
            <a:fillRect/>
          </a:stretch>
        </p:blipFill>
        <p:spPr bwMode="auto">
          <a:xfrm>
            <a:off x="358775" y="5218113"/>
            <a:ext cx="8426450" cy="1293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476375" y="333375"/>
            <a:ext cx="6119813" cy="838200"/>
          </a:xfrm>
        </p:spPr>
        <p:txBody>
          <a:bodyPr/>
          <a:lstStyle/>
          <a:p>
            <a:pPr eaLnBrk="1" hangingPunct="1"/>
            <a:r>
              <a:rPr lang="en-GB" smtClean="0"/>
              <a:t>Invasive Species Compendium: Bibliographic, or ‘Abstracts’ database</a:t>
            </a:r>
          </a:p>
        </p:txBody>
      </p:sp>
      <p:pic>
        <p:nvPicPr>
          <p:cNvPr id="53250" name="Picture 5"/>
          <p:cNvPicPr>
            <a:picLocks noChangeAspect="1"/>
          </p:cNvPicPr>
          <p:nvPr/>
        </p:nvPicPr>
        <p:blipFill>
          <a:blip r:embed="rId3"/>
          <a:srcRect/>
          <a:stretch>
            <a:fillRect/>
          </a:stretch>
        </p:blipFill>
        <p:spPr bwMode="auto">
          <a:xfrm>
            <a:off x="971550" y="1484313"/>
            <a:ext cx="6913563" cy="4946650"/>
          </a:xfrm>
          <a:prstGeom prst="rect">
            <a:avLst/>
          </a:prstGeom>
          <a:noFill/>
          <a:ln w="9525">
            <a:noFill/>
            <a:miter lim="800000"/>
            <a:headEnd/>
            <a:tailEnd/>
          </a:ln>
        </p:spPr>
      </p:pic>
      <p:sp>
        <p:nvSpPr>
          <p:cNvPr id="7" name="Line 8"/>
          <p:cNvSpPr>
            <a:spLocks noChangeShapeType="1"/>
          </p:cNvSpPr>
          <p:nvPr/>
        </p:nvSpPr>
        <p:spPr bwMode="auto">
          <a:xfrm>
            <a:off x="5795963" y="3789363"/>
            <a:ext cx="0" cy="687387"/>
          </a:xfrm>
          <a:prstGeom prst="line">
            <a:avLst/>
          </a:prstGeom>
          <a:noFill/>
          <a:ln w="38100">
            <a:solidFill>
              <a:schemeClr val="accent3"/>
            </a:solidFill>
            <a:round/>
            <a:headEnd/>
            <a:tailEnd type="triangle" w="med" len="med"/>
          </a:ln>
          <a:effectLst/>
          <a:extLst>
            <a:ext uri="{909E8E84-426E-40DD-AFC4-6F175D3DCCD1}"/>
            <a:ext uri="{AF507438-7753-43E0-B8FC-AC1667EBCBE1}"/>
          </a:extLst>
        </p:spPr>
        <p:txBody>
          <a:bodyPr/>
          <a:lstStyle/>
          <a:p>
            <a:pPr>
              <a:defRPr/>
            </a:pPr>
            <a:endParaRPr lang="en-GB"/>
          </a:p>
        </p:txBody>
      </p:sp>
      <p:sp>
        <p:nvSpPr>
          <p:cNvPr id="8" name="Oval 10"/>
          <p:cNvSpPr>
            <a:spLocks noChangeArrowheads="1"/>
          </p:cNvSpPr>
          <p:nvPr/>
        </p:nvSpPr>
        <p:spPr bwMode="auto">
          <a:xfrm>
            <a:off x="5075238" y="2706688"/>
            <a:ext cx="1441450" cy="1082675"/>
          </a:xfrm>
          <a:prstGeom prst="ellipse">
            <a:avLst/>
          </a:prstGeom>
          <a:solidFill>
            <a:schemeClr val="bg1"/>
          </a:solidFill>
          <a:ln w="9525">
            <a:solidFill>
              <a:schemeClr val="accent3"/>
            </a:solidFill>
            <a:round/>
            <a:headEnd/>
            <a:tailEnd/>
          </a:ln>
          <a:effectLst/>
          <a:extLst>
            <a:ext uri="{AF507438-7753-43E0-B8FC-AC1667EBCBE1}"/>
          </a:extLst>
        </p:spPr>
        <p:txBody>
          <a:bodyPr wrap="none" anchor="ctr"/>
          <a:lstStyle/>
          <a:p>
            <a:pPr>
              <a:defRPr/>
            </a:pPr>
            <a:endParaRPr lang="en-GB"/>
          </a:p>
        </p:txBody>
      </p:sp>
      <p:sp>
        <p:nvSpPr>
          <p:cNvPr id="53253" name="Text Box 7"/>
          <p:cNvSpPr txBox="1">
            <a:spLocks noChangeArrowheads="1"/>
          </p:cNvSpPr>
          <p:nvPr/>
        </p:nvSpPr>
        <p:spPr bwMode="auto">
          <a:xfrm>
            <a:off x="5229225" y="2817813"/>
            <a:ext cx="1463675" cy="830262"/>
          </a:xfrm>
          <a:prstGeom prst="rect">
            <a:avLst/>
          </a:prstGeom>
          <a:noFill/>
          <a:ln w="9525">
            <a:noFill/>
            <a:miter lim="800000"/>
            <a:headEnd/>
            <a:tailEnd/>
          </a:ln>
        </p:spPr>
        <p:txBody>
          <a:bodyPr>
            <a:spAutoFit/>
          </a:bodyPr>
          <a:lstStyle/>
          <a:p>
            <a:pPr>
              <a:spcBef>
                <a:spcPct val="50000"/>
              </a:spcBef>
            </a:pPr>
            <a:r>
              <a:rPr lang="en-GB" sz="1200" b="1">
                <a:solidFill>
                  <a:schemeClr val="bg2"/>
                </a:solidFill>
              </a:rPr>
              <a:t>Abstracts tab listing bibliographic records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476375" y="333375"/>
            <a:ext cx="6408738" cy="838200"/>
          </a:xfrm>
        </p:spPr>
        <p:txBody>
          <a:bodyPr/>
          <a:lstStyle/>
          <a:p>
            <a:pPr eaLnBrk="1" hangingPunct="1"/>
            <a:r>
              <a:rPr lang="en-GB" smtClean="0"/>
              <a:t>Bibliographic records – linkage with datasheets</a:t>
            </a:r>
          </a:p>
        </p:txBody>
      </p:sp>
      <p:pic>
        <p:nvPicPr>
          <p:cNvPr id="55298" name="Picture 2"/>
          <p:cNvPicPr>
            <a:picLocks noChangeAspect="1"/>
          </p:cNvPicPr>
          <p:nvPr/>
        </p:nvPicPr>
        <p:blipFill>
          <a:blip r:embed="rId3"/>
          <a:srcRect/>
          <a:stretch>
            <a:fillRect/>
          </a:stretch>
        </p:blipFill>
        <p:spPr bwMode="auto">
          <a:xfrm>
            <a:off x="323850" y="2852738"/>
            <a:ext cx="5418138" cy="3748087"/>
          </a:xfrm>
          <a:prstGeom prst="rect">
            <a:avLst/>
          </a:prstGeom>
          <a:noFill/>
          <a:ln w="9525">
            <a:noFill/>
            <a:miter lim="800000"/>
            <a:headEnd/>
            <a:tailEnd/>
          </a:ln>
        </p:spPr>
      </p:pic>
      <p:pic>
        <p:nvPicPr>
          <p:cNvPr id="55299" name="Picture 3"/>
          <p:cNvPicPr>
            <a:picLocks noChangeAspect="1"/>
          </p:cNvPicPr>
          <p:nvPr/>
        </p:nvPicPr>
        <p:blipFill>
          <a:blip r:embed="rId4"/>
          <a:srcRect/>
          <a:stretch>
            <a:fillRect/>
          </a:stretch>
        </p:blipFill>
        <p:spPr bwMode="auto">
          <a:xfrm>
            <a:off x="1641475" y="1200150"/>
            <a:ext cx="6213475" cy="4090988"/>
          </a:xfrm>
          <a:prstGeom prst="rect">
            <a:avLst/>
          </a:prstGeom>
          <a:noFill/>
          <a:ln w="9525">
            <a:noFill/>
            <a:miter lim="800000"/>
            <a:headEnd/>
            <a:tailEnd/>
          </a:ln>
        </p:spPr>
      </p:pic>
      <p:sp>
        <p:nvSpPr>
          <p:cNvPr id="10" name="Oval 11"/>
          <p:cNvSpPr>
            <a:spLocks noChangeArrowheads="1"/>
          </p:cNvSpPr>
          <p:nvPr/>
        </p:nvSpPr>
        <p:spPr bwMode="auto">
          <a:xfrm>
            <a:off x="1365250" y="5649913"/>
            <a:ext cx="4751388" cy="352425"/>
          </a:xfrm>
          <a:prstGeom prst="ellipse">
            <a:avLst/>
          </a:prstGeom>
          <a:noFill/>
          <a:ln w="38100">
            <a:solidFill>
              <a:schemeClr val="accent3"/>
            </a:solidFill>
            <a:round/>
            <a:headEnd/>
            <a:tailEnd/>
          </a:ln>
          <a:effectLst/>
          <a:extLst>
            <a:ext uri="{909E8E84-426E-40DD-AFC4-6F175D3DCCD1}"/>
            <a:ext uri="{AF507438-7753-43E0-B8FC-AC1667EBCBE1}"/>
          </a:extLst>
        </p:spPr>
        <p:txBody>
          <a:bodyPr wrap="none" anchor="ctr"/>
          <a:lstStyle/>
          <a:p>
            <a:pPr>
              <a:defRPr/>
            </a:pPr>
            <a:endParaRPr lang="en-GB"/>
          </a:p>
        </p:txBody>
      </p:sp>
      <p:sp>
        <p:nvSpPr>
          <p:cNvPr id="11" name="Oval 10"/>
          <p:cNvSpPr>
            <a:spLocks noChangeArrowheads="1"/>
          </p:cNvSpPr>
          <p:nvPr/>
        </p:nvSpPr>
        <p:spPr bwMode="auto">
          <a:xfrm>
            <a:off x="4748213" y="3938588"/>
            <a:ext cx="1911350" cy="1352550"/>
          </a:xfrm>
          <a:prstGeom prst="ellipse">
            <a:avLst/>
          </a:prstGeom>
          <a:solidFill>
            <a:schemeClr val="bg1"/>
          </a:solidFill>
          <a:ln w="9525">
            <a:solidFill>
              <a:schemeClr val="accent3"/>
            </a:solidFill>
            <a:round/>
            <a:headEnd/>
            <a:tailEnd/>
          </a:ln>
          <a:effectLst/>
          <a:extLst>
            <a:ext uri="{AF507438-7753-43E0-B8FC-AC1667EBCBE1}"/>
          </a:extLst>
        </p:spPr>
        <p:txBody>
          <a:bodyPr wrap="none" anchor="ctr"/>
          <a:lstStyle/>
          <a:p>
            <a:pPr>
              <a:defRPr/>
            </a:pPr>
            <a:endParaRPr lang="en-GB"/>
          </a:p>
        </p:txBody>
      </p:sp>
      <p:sp>
        <p:nvSpPr>
          <p:cNvPr id="55302" name="Text Box 7"/>
          <p:cNvSpPr txBox="1">
            <a:spLocks noChangeArrowheads="1"/>
          </p:cNvSpPr>
          <p:nvPr/>
        </p:nvSpPr>
        <p:spPr bwMode="auto">
          <a:xfrm>
            <a:off x="5010150" y="4106863"/>
            <a:ext cx="1649413" cy="1016000"/>
          </a:xfrm>
          <a:prstGeom prst="rect">
            <a:avLst/>
          </a:prstGeom>
          <a:noFill/>
          <a:ln w="9525">
            <a:noFill/>
            <a:miter lim="800000"/>
            <a:headEnd/>
            <a:tailEnd/>
          </a:ln>
        </p:spPr>
        <p:txBody>
          <a:bodyPr>
            <a:spAutoFit/>
          </a:bodyPr>
          <a:lstStyle/>
          <a:p>
            <a:pPr>
              <a:spcBef>
                <a:spcPct val="50000"/>
              </a:spcBef>
            </a:pPr>
            <a:r>
              <a:rPr lang="en-GB" sz="1200" b="1">
                <a:solidFill>
                  <a:schemeClr val="bg2"/>
                </a:solidFill>
              </a:rPr>
              <a:t>Note that this CAB Abstracts record  has a link to an open access PDF document</a:t>
            </a:r>
          </a:p>
        </p:txBody>
      </p:sp>
      <p:sp>
        <p:nvSpPr>
          <p:cNvPr id="14" name="Line 8"/>
          <p:cNvSpPr>
            <a:spLocks noChangeShapeType="1"/>
          </p:cNvSpPr>
          <p:nvPr/>
        </p:nvSpPr>
        <p:spPr bwMode="auto">
          <a:xfrm flipH="1" flipV="1">
            <a:off x="3203575" y="2852738"/>
            <a:ext cx="0" cy="2797175"/>
          </a:xfrm>
          <a:prstGeom prst="line">
            <a:avLst/>
          </a:prstGeom>
          <a:noFill/>
          <a:ln w="38100">
            <a:solidFill>
              <a:schemeClr val="accent3"/>
            </a:solidFill>
            <a:round/>
            <a:headEnd/>
            <a:tailEnd type="triangle" w="med" len="med"/>
          </a:ln>
          <a:effectLst/>
          <a:extLst>
            <a:ext uri="{909E8E84-426E-40DD-AFC4-6F175D3DCCD1}"/>
            <a:ext uri="{AF507438-7753-43E0-B8FC-AC1667EBCBE1}"/>
          </a:extLst>
        </p:spPr>
        <p:txBody>
          <a:bodyPr/>
          <a:lstStyle/>
          <a:p>
            <a:pPr>
              <a:defRPr/>
            </a:pPr>
            <a:endParaRPr lang="en-GB"/>
          </a:p>
        </p:txBody>
      </p:sp>
      <p:sp>
        <p:nvSpPr>
          <p:cNvPr id="15" name="Oval 14"/>
          <p:cNvSpPr>
            <a:spLocks noChangeArrowheads="1"/>
          </p:cNvSpPr>
          <p:nvPr/>
        </p:nvSpPr>
        <p:spPr bwMode="auto">
          <a:xfrm>
            <a:off x="5988050" y="5291138"/>
            <a:ext cx="1911350" cy="1352550"/>
          </a:xfrm>
          <a:prstGeom prst="ellipse">
            <a:avLst/>
          </a:prstGeom>
          <a:solidFill>
            <a:schemeClr val="bg1"/>
          </a:solidFill>
          <a:ln w="9525">
            <a:solidFill>
              <a:schemeClr val="accent3"/>
            </a:solidFill>
            <a:round/>
            <a:headEnd/>
            <a:tailEnd/>
          </a:ln>
          <a:effectLst/>
          <a:extLst>
            <a:ext uri="{AF507438-7753-43E0-B8FC-AC1667EBCBE1}"/>
          </a:extLst>
        </p:spPr>
        <p:txBody>
          <a:bodyPr wrap="none" anchor="ctr"/>
          <a:lstStyle/>
          <a:p>
            <a:pPr>
              <a:defRPr/>
            </a:pPr>
            <a:endParaRPr lang="en-GB"/>
          </a:p>
        </p:txBody>
      </p:sp>
      <p:sp>
        <p:nvSpPr>
          <p:cNvPr id="55305" name="Text Box 7"/>
          <p:cNvSpPr txBox="1">
            <a:spLocks noChangeArrowheads="1"/>
          </p:cNvSpPr>
          <p:nvPr/>
        </p:nvSpPr>
        <p:spPr bwMode="auto">
          <a:xfrm>
            <a:off x="6249988" y="5459413"/>
            <a:ext cx="1649412" cy="1016000"/>
          </a:xfrm>
          <a:prstGeom prst="rect">
            <a:avLst/>
          </a:prstGeom>
          <a:noFill/>
          <a:ln w="9525">
            <a:noFill/>
            <a:miter lim="800000"/>
            <a:headEnd/>
            <a:tailEnd/>
          </a:ln>
        </p:spPr>
        <p:txBody>
          <a:bodyPr>
            <a:spAutoFit/>
          </a:bodyPr>
          <a:lstStyle/>
          <a:p>
            <a:pPr>
              <a:spcBef>
                <a:spcPct val="50000"/>
              </a:spcBef>
            </a:pPr>
            <a:r>
              <a:rPr lang="en-GB" sz="1200" b="1">
                <a:solidFill>
                  <a:schemeClr val="bg2"/>
                </a:solidFill>
              </a:rPr>
              <a:t>Click a linked reference to view the corresponding record in CAB Direct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476375" y="333375"/>
            <a:ext cx="6480175" cy="838200"/>
          </a:xfrm>
        </p:spPr>
        <p:txBody>
          <a:bodyPr/>
          <a:lstStyle/>
          <a:p>
            <a:pPr eaLnBrk="1" hangingPunct="1"/>
            <a:r>
              <a:rPr lang="en-GB" smtClean="0"/>
              <a:t>Advanced searching of bibliographic references in the Compendium</a:t>
            </a:r>
          </a:p>
        </p:txBody>
      </p:sp>
      <p:pic>
        <p:nvPicPr>
          <p:cNvPr id="57346" name="Picture 5"/>
          <p:cNvPicPr>
            <a:picLocks noChangeAspect="1"/>
          </p:cNvPicPr>
          <p:nvPr/>
        </p:nvPicPr>
        <p:blipFill>
          <a:blip r:embed="rId3"/>
          <a:srcRect/>
          <a:stretch>
            <a:fillRect/>
          </a:stretch>
        </p:blipFill>
        <p:spPr bwMode="auto">
          <a:xfrm>
            <a:off x="1154113" y="1844675"/>
            <a:ext cx="6867525" cy="4067175"/>
          </a:xfrm>
          <a:prstGeom prst="rect">
            <a:avLst/>
          </a:prstGeom>
          <a:noFill/>
          <a:ln w="9525">
            <a:noFill/>
            <a:miter lim="800000"/>
            <a:headEnd/>
            <a:tailEnd/>
          </a:ln>
        </p:spPr>
      </p:pic>
      <p:sp>
        <p:nvSpPr>
          <p:cNvPr id="7" name="Oval 6"/>
          <p:cNvSpPr>
            <a:spLocks noChangeArrowheads="1"/>
          </p:cNvSpPr>
          <p:nvPr/>
        </p:nvSpPr>
        <p:spPr bwMode="auto">
          <a:xfrm>
            <a:off x="4075113" y="1341438"/>
            <a:ext cx="4110037" cy="1350962"/>
          </a:xfrm>
          <a:prstGeom prst="ellipse">
            <a:avLst/>
          </a:prstGeom>
          <a:solidFill>
            <a:schemeClr val="bg1"/>
          </a:solidFill>
          <a:ln w="9525">
            <a:solidFill>
              <a:schemeClr val="accent3"/>
            </a:solidFill>
            <a:round/>
            <a:headEnd/>
            <a:tailEnd/>
          </a:ln>
          <a:effectLst/>
          <a:extLst>
            <a:ext uri="{AF507438-7753-43E0-B8FC-AC1667EBCBE1}"/>
          </a:extLst>
        </p:spPr>
        <p:txBody>
          <a:bodyPr wrap="none" anchor="ctr"/>
          <a:lstStyle/>
          <a:p>
            <a:pPr>
              <a:defRPr/>
            </a:pPr>
            <a:endParaRPr lang="en-GB"/>
          </a:p>
        </p:txBody>
      </p:sp>
      <p:sp>
        <p:nvSpPr>
          <p:cNvPr id="57348" name="Text Box 7"/>
          <p:cNvSpPr txBox="1">
            <a:spLocks noChangeArrowheads="1"/>
          </p:cNvSpPr>
          <p:nvPr/>
        </p:nvSpPr>
        <p:spPr bwMode="auto">
          <a:xfrm>
            <a:off x="4475163" y="1601788"/>
            <a:ext cx="3546475" cy="830262"/>
          </a:xfrm>
          <a:prstGeom prst="rect">
            <a:avLst/>
          </a:prstGeom>
          <a:noFill/>
          <a:ln w="9525">
            <a:noFill/>
            <a:miter lim="800000"/>
            <a:headEnd/>
            <a:tailEnd/>
          </a:ln>
        </p:spPr>
        <p:txBody>
          <a:bodyPr>
            <a:spAutoFit/>
          </a:bodyPr>
          <a:lstStyle/>
          <a:p>
            <a:pPr>
              <a:spcBef>
                <a:spcPct val="50000"/>
              </a:spcBef>
            </a:pPr>
            <a:r>
              <a:rPr lang="en-GB" sz="1200" b="1">
                <a:solidFill>
                  <a:schemeClr val="bg2"/>
                </a:solidFill>
              </a:rPr>
              <a:t>Since this search uses field searches (od and de) that are associated with the bibliographic database only, there are no datasheet results for this site search of the Compendium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547813" y="333375"/>
            <a:ext cx="6048375" cy="838200"/>
          </a:xfrm>
        </p:spPr>
        <p:txBody>
          <a:bodyPr/>
          <a:lstStyle/>
          <a:p>
            <a:pPr eaLnBrk="1" hangingPunct="1"/>
            <a:r>
              <a:rPr lang="en-GB" smtClean="0"/>
              <a:t>… some more example searches to try…</a:t>
            </a:r>
          </a:p>
        </p:txBody>
      </p:sp>
      <p:sp>
        <p:nvSpPr>
          <p:cNvPr id="59394" name="Text Placeholder 2"/>
          <p:cNvSpPr>
            <a:spLocks noGrp="1"/>
          </p:cNvSpPr>
          <p:nvPr>
            <p:ph type="body" sz="quarter" idx="10"/>
          </p:nvPr>
        </p:nvSpPr>
        <p:spPr>
          <a:xfrm>
            <a:off x="250825" y="1316038"/>
            <a:ext cx="8785225" cy="5570537"/>
          </a:xfrm>
        </p:spPr>
        <p:txBody>
          <a:bodyPr/>
          <a:lstStyle/>
          <a:p>
            <a:pPr eaLnBrk="1" hangingPunct="1"/>
            <a:r>
              <a:rPr lang="en-GB" sz="1600" b="1" smtClean="0"/>
              <a:t>Full Text articles</a:t>
            </a:r>
          </a:p>
          <a:p>
            <a:pPr eaLnBrk="1" hangingPunct="1"/>
            <a:r>
              <a:rPr lang="en-GB" sz="1600" smtClean="0"/>
              <a:t>Description: This search finds all full text records in the Compendium</a:t>
            </a:r>
          </a:p>
          <a:p>
            <a:pPr eaLnBrk="1" hangingPunct="1"/>
            <a:r>
              <a:rPr lang="en-GB" sz="1600" smtClean="0"/>
              <a:t>Search string: sc:ft</a:t>
            </a:r>
          </a:p>
          <a:p>
            <a:pPr eaLnBrk="1" hangingPunct="1"/>
            <a:endParaRPr lang="en-GB" sz="1600" smtClean="0"/>
          </a:p>
          <a:p>
            <a:pPr eaLnBrk="1" hangingPunct="1"/>
            <a:r>
              <a:rPr lang="en-GB" sz="1600" b="1" smtClean="0"/>
              <a:t>The interception and/or quarantine of invasive species</a:t>
            </a:r>
          </a:p>
          <a:p>
            <a:pPr eaLnBrk="1" hangingPunct="1"/>
            <a:r>
              <a:rPr lang="en-GB" sz="1600" smtClean="0"/>
              <a:t>Description: This search finds general records relating to the interception and quarantine of invasive species</a:t>
            </a:r>
          </a:p>
          <a:p>
            <a:pPr eaLnBrk="1" hangingPunct="1"/>
            <a:r>
              <a:rPr lang="en-GB" sz="1600" smtClean="0"/>
              <a:t>Search string: de:"invasive species" AND (de:interception OR quarantine)</a:t>
            </a:r>
          </a:p>
          <a:p>
            <a:pPr eaLnBrk="1" hangingPunct="1"/>
            <a:endParaRPr lang="en-GB" sz="1600" smtClean="0"/>
          </a:p>
          <a:p>
            <a:pPr eaLnBrk="1" hangingPunct="1"/>
            <a:r>
              <a:rPr lang="en-GB" sz="1600" b="1" smtClean="0"/>
              <a:t>Insect vectors of plant diseases</a:t>
            </a:r>
          </a:p>
          <a:p>
            <a:pPr eaLnBrk="1" hangingPunct="1"/>
            <a:r>
              <a:rPr lang="en-GB" sz="1600" smtClean="0"/>
              <a:t>Description: This search finds records on insect vectors of plant diseases </a:t>
            </a:r>
          </a:p>
          <a:p>
            <a:pPr eaLnBrk="1" hangingPunct="1"/>
            <a:r>
              <a:rPr lang="en-GB" sz="1600" smtClean="0"/>
              <a:t>Search string: (de:"disease vectors" AND "insect pests") AND (de:"plant diseases" OR "plant pests") </a:t>
            </a:r>
          </a:p>
          <a:p>
            <a:pPr eaLnBrk="1" hangingPunct="1"/>
            <a:endParaRPr lang="en-GB" sz="1600" smtClean="0"/>
          </a:p>
          <a:p>
            <a:pPr eaLnBrk="1" hangingPunct="1"/>
            <a:r>
              <a:rPr lang="en-GB" sz="1600" b="1" smtClean="0"/>
              <a:t>New geographic records of Callidiellum rufipenne since 1 January 2000</a:t>
            </a:r>
          </a:p>
          <a:p>
            <a:pPr eaLnBrk="1" hangingPunct="1"/>
            <a:r>
              <a:rPr lang="en-GB" sz="1600" smtClean="0"/>
              <a:t>Description: This search finds new geographic records of Callidiellum rufipenneadded (Japanese cedar longhorn beetle) added to the database since 1 January 2000. </a:t>
            </a:r>
          </a:p>
          <a:p>
            <a:pPr eaLnBrk="1" hangingPunct="1"/>
            <a:r>
              <a:rPr lang="en-GB" sz="1600" smtClean="0"/>
              <a:t>Search string: (id:Callidiellum rufipenne) AND (de:new geographic records) AND ex:[20000101 TO *]</a:t>
            </a:r>
            <a:endParaRPr lang="en-GB" smtClean="0"/>
          </a:p>
          <a:p>
            <a:pPr eaLnBrk="1" hangingPunct="1"/>
            <a:endParaRPr lang="en-GB"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476375" y="333375"/>
            <a:ext cx="6191250" cy="838200"/>
          </a:xfrm>
        </p:spPr>
        <p:txBody>
          <a:bodyPr/>
          <a:lstStyle/>
          <a:p>
            <a:pPr eaLnBrk="1" hangingPunct="1"/>
            <a:r>
              <a:rPr lang="en-GB" smtClean="0"/>
              <a:t>Further resources available through the Compendium</a:t>
            </a:r>
          </a:p>
        </p:txBody>
      </p:sp>
      <p:pic>
        <p:nvPicPr>
          <p:cNvPr id="61442" name="Picture 5"/>
          <p:cNvPicPr>
            <a:picLocks noChangeAspect="1"/>
          </p:cNvPicPr>
          <p:nvPr/>
        </p:nvPicPr>
        <p:blipFill>
          <a:blip r:embed="rId3"/>
          <a:srcRect/>
          <a:stretch>
            <a:fillRect/>
          </a:stretch>
        </p:blipFill>
        <p:spPr bwMode="auto">
          <a:xfrm>
            <a:off x="900113" y="1373188"/>
            <a:ext cx="7053262" cy="1295400"/>
          </a:xfrm>
          <a:prstGeom prst="rect">
            <a:avLst/>
          </a:prstGeom>
          <a:noFill/>
          <a:ln w="9525">
            <a:noFill/>
            <a:miter lim="800000"/>
            <a:headEnd/>
            <a:tailEnd/>
          </a:ln>
        </p:spPr>
      </p:pic>
      <p:sp>
        <p:nvSpPr>
          <p:cNvPr id="7" name="Oval 11"/>
          <p:cNvSpPr>
            <a:spLocks noChangeArrowheads="1"/>
          </p:cNvSpPr>
          <p:nvPr/>
        </p:nvSpPr>
        <p:spPr bwMode="auto">
          <a:xfrm>
            <a:off x="2555875" y="2263775"/>
            <a:ext cx="1511300" cy="428625"/>
          </a:xfrm>
          <a:prstGeom prst="ellipse">
            <a:avLst/>
          </a:prstGeom>
          <a:noFill/>
          <a:ln w="38100">
            <a:solidFill>
              <a:schemeClr val="accent3"/>
            </a:solidFill>
            <a:round/>
            <a:headEnd/>
            <a:tailEnd/>
          </a:ln>
          <a:effectLst/>
          <a:extLst>
            <a:ext uri="{909E8E84-426E-40DD-AFC4-6F175D3DCCD1}"/>
            <a:ext uri="{AF507438-7753-43E0-B8FC-AC1667EBCBE1}"/>
          </a:extLst>
        </p:spPr>
        <p:txBody>
          <a:bodyPr wrap="none" anchor="ctr"/>
          <a:lstStyle/>
          <a:p>
            <a:pPr>
              <a:defRPr/>
            </a:pPr>
            <a:endParaRPr lang="en-GB"/>
          </a:p>
        </p:txBody>
      </p:sp>
      <p:sp>
        <p:nvSpPr>
          <p:cNvPr id="8" name="Oval 11"/>
          <p:cNvSpPr>
            <a:spLocks noChangeArrowheads="1"/>
          </p:cNvSpPr>
          <p:nvPr/>
        </p:nvSpPr>
        <p:spPr bwMode="auto">
          <a:xfrm>
            <a:off x="1314450" y="2263775"/>
            <a:ext cx="1457325" cy="428625"/>
          </a:xfrm>
          <a:prstGeom prst="ellipse">
            <a:avLst/>
          </a:prstGeom>
          <a:noFill/>
          <a:ln w="38100">
            <a:solidFill>
              <a:schemeClr val="accent3"/>
            </a:solidFill>
            <a:round/>
            <a:headEnd/>
            <a:tailEnd/>
          </a:ln>
          <a:effectLst/>
          <a:extLst>
            <a:ext uri="{909E8E84-426E-40DD-AFC4-6F175D3DCCD1}"/>
            <a:ext uri="{AF507438-7753-43E0-B8FC-AC1667EBCBE1}"/>
          </a:extLst>
        </p:spPr>
        <p:txBody>
          <a:bodyPr wrap="none" anchor="ctr"/>
          <a:lstStyle/>
          <a:p>
            <a:pPr>
              <a:defRPr/>
            </a:pPr>
            <a:endParaRPr lang="en-GB"/>
          </a:p>
        </p:txBody>
      </p:sp>
      <p:sp>
        <p:nvSpPr>
          <p:cNvPr id="9" name="Oval 11"/>
          <p:cNvSpPr>
            <a:spLocks noChangeArrowheads="1"/>
          </p:cNvSpPr>
          <p:nvPr/>
        </p:nvSpPr>
        <p:spPr bwMode="auto">
          <a:xfrm>
            <a:off x="4859338" y="2189163"/>
            <a:ext cx="1677987" cy="503237"/>
          </a:xfrm>
          <a:prstGeom prst="ellipse">
            <a:avLst/>
          </a:prstGeom>
          <a:noFill/>
          <a:ln w="38100">
            <a:solidFill>
              <a:schemeClr val="accent3"/>
            </a:solidFill>
            <a:round/>
            <a:headEnd/>
            <a:tailEnd/>
          </a:ln>
          <a:effectLst/>
          <a:extLst>
            <a:ext uri="{909E8E84-426E-40DD-AFC4-6F175D3DCCD1}"/>
            <a:ext uri="{AF507438-7753-43E0-B8FC-AC1667EBCBE1}"/>
          </a:extLst>
        </p:spPr>
        <p:txBody>
          <a:bodyPr wrap="none" anchor="ctr"/>
          <a:lstStyle/>
          <a:p>
            <a:pPr>
              <a:defRPr/>
            </a:pPr>
            <a:endParaRPr lang="en-GB"/>
          </a:p>
        </p:txBody>
      </p:sp>
      <p:sp>
        <p:nvSpPr>
          <p:cNvPr id="14" name="Text Placeholder 2"/>
          <p:cNvSpPr>
            <a:spLocks noGrp="1"/>
          </p:cNvSpPr>
          <p:nvPr>
            <p:ph type="body" sz="quarter" idx="10"/>
          </p:nvPr>
        </p:nvSpPr>
        <p:spPr>
          <a:xfrm>
            <a:off x="673100" y="2757488"/>
            <a:ext cx="7947025" cy="2951162"/>
          </a:xfrm>
        </p:spPr>
        <p:txBody>
          <a:bodyPr/>
          <a:lstStyle/>
          <a:p>
            <a:pPr eaLnBrk="1" hangingPunct="1">
              <a:defRPr/>
            </a:pPr>
            <a:r>
              <a:rPr lang="en-GB" dirty="0" smtClean="0"/>
              <a:t>Although most of the data in the Compendium are held within its datasheet and bibliographic databases, there are further resources that may be of use, notably:</a:t>
            </a:r>
            <a:endParaRPr lang="en-GB" dirty="0"/>
          </a:p>
          <a:p>
            <a:pPr marL="342900" indent="-342900" eaLnBrk="1" hangingPunct="1">
              <a:buClr>
                <a:schemeClr val="bg2"/>
              </a:buClr>
              <a:buFont typeface="Arial" pitchFamily="34" charset="0"/>
              <a:buChar char="•"/>
              <a:defRPr/>
            </a:pPr>
            <a:r>
              <a:rPr lang="en-GB" dirty="0" smtClean="0"/>
              <a:t>Library: a collection of especially selected PDF documents.</a:t>
            </a:r>
          </a:p>
          <a:p>
            <a:pPr marL="342900" indent="-342900" eaLnBrk="1" hangingPunct="1">
              <a:buClr>
                <a:schemeClr val="bg2"/>
              </a:buClr>
              <a:buFont typeface="Arial" pitchFamily="34" charset="0"/>
              <a:buChar char="•"/>
              <a:defRPr/>
            </a:pPr>
            <a:r>
              <a:rPr lang="en-GB" dirty="0" smtClean="0"/>
              <a:t>Glossary: a glossary of terms based on that collated for the Crop Protection Compendium</a:t>
            </a:r>
          </a:p>
          <a:p>
            <a:pPr marL="342900" indent="-342900" eaLnBrk="1" hangingPunct="1">
              <a:buClr>
                <a:schemeClr val="bg2"/>
              </a:buClr>
              <a:buFont typeface="Arial" pitchFamily="34" charset="0"/>
              <a:buChar char="•"/>
              <a:defRPr/>
            </a:pPr>
            <a:r>
              <a:rPr lang="en-GB" dirty="0" smtClean="0"/>
              <a:t>More resources: external links to Image libraries, Identification keys and the CABI </a:t>
            </a:r>
            <a:r>
              <a:rPr lang="en-GB" dirty="0" err="1" smtClean="0"/>
              <a:t>invasives</a:t>
            </a:r>
            <a:r>
              <a:rPr lang="en-GB" dirty="0" smtClean="0"/>
              <a:t> blog</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476375" y="333375"/>
            <a:ext cx="7945438" cy="838200"/>
          </a:xfrm>
        </p:spPr>
        <p:txBody>
          <a:bodyPr/>
          <a:lstStyle/>
          <a:p>
            <a:pPr eaLnBrk="1" hangingPunct="1"/>
            <a:r>
              <a:rPr lang="en-GB" smtClean="0"/>
              <a:t>Self-test activities</a:t>
            </a:r>
          </a:p>
        </p:txBody>
      </p:sp>
      <p:sp>
        <p:nvSpPr>
          <p:cNvPr id="3" name="Text Placeholder 2"/>
          <p:cNvSpPr>
            <a:spLocks noGrp="1"/>
          </p:cNvSpPr>
          <p:nvPr>
            <p:ph type="body" sz="quarter" idx="10"/>
          </p:nvPr>
        </p:nvSpPr>
        <p:spPr>
          <a:xfrm>
            <a:off x="684213" y="1628775"/>
            <a:ext cx="7945437" cy="2949575"/>
          </a:xfrm>
        </p:spPr>
        <p:txBody>
          <a:bodyPr/>
          <a:lstStyle/>
          <a:p>
            <a:pPr marL="457200" indent="-457200" eaLnBrk="1" hangingPunct="1">
              <a:buFontTx/>
              <a:buAutoNum type="arabicPeriod"/>
              <a:defRPr/>
            </a:pPr>
            <a:r>
              <a:rPr lang="en-GB" dirty="0" smtClean="0"/>
              <a:t>Make a list of species in the Compendium registered as being transported via Forestry or any other Pathway datasheet of interest to you. </a:t>
            </a:r>
          </a:p>
          <a:p>
            <a:pPr marL="457200" indent="-457200" eaLnBrk="1" hangingPunct="1">
              <a:buFontTx/>
              <a:buAutoNum type="arabicPeriod"/>
              <a:defRPr/>
            </a:pPr>
            <a:endParaRPr lang="en-GB" dirty="0"/>
          </a:p>
          <a:p>
            <a:pPr marL="457200" indent="-457200" eaLnBrk="1" hangingPunct="1">
              <a:buFontTx/>
              <a:buAutoNum type="arabicPeriod"/>
              <a:defRPr/>
            </a:pPr>
            <a:r>
              <a:rPr lang="en-GB" dirty="0" smtClean="0"/>
              <a:t>Take a look at the Country datasheet for your country and the lists of species and diseases? If possible, copy and paste the organisms listed into an Excel </a:t>
            </a:r>
            <a:r>
              <a:rPr lang="en-GB" dirty="0" err="1" smtClean="0"/>
              <a:t>spreadsheet</a:t>
            </a:r>
            <a:r>
              <a:rPr lang="en-GB" dirty="0" smtClean="0"/>
              <a:t>. Manipulate the data to obtain a lists of species present and, if possible, lists differentiating native species, introduced species, and known </a:t>
            </a:r>
            <a:r>
              <a:rPr lang="en-GB" dirty="0" err="1" smtClean="0"/>
              <a:t>invasives</a:t>
            </a:r>
            <a:r>
              <a:rPr lang="en-GB" dirty="0" smtClean="0"/>
              <a:t> for your country.</a:t>
            </a:r>
          </a:p>
          <a:p>
            <a:pPr marL="457200" indent="-457200" eaLnBrk="1" hangingPunct="1">
              <a:buFontTx/>
              <a:buAutoNum type="arabicPeriod"/>
              <a:defRPr/>
            </a:pPr>
            <a:endParaRPr lang="en-GB" dirty="0"/>
          </a:p>
          <a:p>
            <a:pPr eaLnBrk="1" hangingPunct="1">
              <a:defRPr/>
            </a:pP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476375" y="333375"/>
            <a:ext cx="7945438" cy="838200"/>
          </a:xfrm>
        </p:spPr>
        <p:txBody>
          <a:bodyPr/>
          <a:lstStyle/>
          <a:p>
            <a:pPr eaLnBrk="1" hangingPunct="1"/>
            <a:r>
              <a:rPr lang="en-GB" smtClean="0"/>
              <a:t>Self-test activities</a:t>
            </a:r>
          </a:p>
        </p:txBody>
      </p:sp>
      <p:sp>
        <p:nvSpPr>
          <p:cNvPr id="64514" name="Rectangle 3"/>
          <p:cNvSpPr txBox="1">
            <a:spLocks noChangeArrowheads="1"/>
          </p:cNvSpPr>
          <p:nvPr/>
        </p:nvSpPr>
        <p:spPr bwMode="auto">
          <a:xfrm>
            <a:off x="695325" y="1844675"/>
            <a:ext cx="7704138" cy="3024188"/>
          </a:xfrm>
          <a:prstGeom prst="rect">
            <a:avLst/>
          </a:prstGeom>
          <a:noFill/>
          <a:ln w="9525">
            <a:noFill/>
            <a:miter lim="800000"/>
            <a:headEnd/>
            <a:tailEnd/>
          </a:ln>
        </p:spPr>
        <p:txBody>
          <a:bodyPr/>
          <a:lstStyle/>
          <a:p>
            <a:pPr marL="457200" indent="-457200">
              <a:spcBef>
                <a:spcPct val="100000"/>
              </a:spcBef>
              <a:buFont typeface="Arial" charset="0"/>
              <a:buAutoNum type="arabicPeriod" startAt="3"/>
            </a:pPr>
            <a:r>
              <a:rPr lang="en-GB"/>
              <a:t>Use the Advanced search to create a list of species reported as present in a particular country.</a:t>
            </a:r>
          </a:p>
          <a:p>
            <a:pPr marL="457200" indent="-457200">
              <a:spcBef>
                <a:spcPct val="100000"/>
              </a:spcBef>
              <a:buFont typeface="Arial" charset="0"/>
              <a:buAutoNum type="arabicPeriod" startAt="3"/>
            </a:pPr>
            <a:r>
              <a:rPr lang="en-GB"/>
              <a:t>Refine that list using ‘expert’ searching to create one list of species labelled as native in that country, and another of species introduced to that country.</a:t>
            </a:r>
          </a:p>
          <a:p>
            <a:pPr marL="457200" indent="-457200">
              <a:spcBef>
                <a:spcPct val="100000"/>
              </a:spcBef>
              <a:buFont typeface="Arial" charset="0"/>
              <a:buAutoNum type="arabicPeriod" startAt="3"/>
            </a:pPr>
            <a:r>
              <a:rPr lang="en-GB"/>
              <a:t>Create a list of species that are present in your first selected country but not present in a near or neighbouring country.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476375" y="333375"/>
            <a:ext cx="7945438" cy="838200"/>
          </a:xfrm>
        </p:spPr>
        <p:txBody>
          <a:bodyPr/>
          <a:lstStyle/>
          <a:p>
            <a:pPr eaLnBrk="1" hangingPunct="1"/>
            <a:r>
              <a:rPr lang="en-GB" smtClean="0"/>
              <a:t>Self-test activities</a:t>
            </a:r>
          </a:p>
        </p:txBody>
      </p:sp>
      <p:sp>
        <p:nvSpPr>
          <p:cNvPr id="66562" name="Rectangle 3"/>
          <p:cNvSpPr txBox="1">
            <a:spLocks noChangeArrowheads="1"/>
          </p:cNvSpPr>
          <p:nvPr/>
        </p:nvSpPr>
        <p:spPr bwMode="auto">
          <a:xfrm>
            <a:off x="695325" y="1844675"/>
            <a:ext cx="7704138" cy="3024188"/>
          </a:xfrm>
          <a:prstGeom prst="rect">
            <a:avLst/>
          </a:prstGeom>
          <a:noFill/>
          <a:ln w="9525">
            <a:noFill/>
            <a:miter lim="800000"/>
            <a:headEnd/>
            <a:tailEnd/>
          </a:ln>
        </p:spPr>
        <p:txBody>
          <a:bodyPr/>
          <a:lstStyle/>
          <a:p>
            <a:pPr marL="457200" indent="-457200">
              <a:spcBef>
                <a:spcPct val="100000"/>
              </a:spcBef>
              <a:buFont typeface="Arial" charset="0"/>
              <a:buAutoNum type="arabicPeriod" startAt="6"/>
            </a:pPr>
            <a:r>
              <a:rPr lang="en-GB"/>
              <a:t>Create a list of species that are present in a chosen country and are also listed as being associated with freshwater habitats.</a:t>
            </a:r>
          </a:p>
          <a:p>
            <a:pPr marL="457200" indent="-457200">
              <a:spcBef>
                <a:spcPct val="100000"/>
              </a:spcBef>
              <a:buFont typeface="Arial" charset="0"/>
              <a:buAutoNum type="arabicPeriod" startAt="6"/>
            </a:pPr>
            <a:r>
              <a:rPr lang="en-GB"/>
              <a:t>Use ‘Expert Searching’ to create a list of invasive species that are transported and vectored in ship ballast water.</a:t>
            </a:r>
          </a:p>
          <a:p>
            <a:pPr marL="457200" indent="-457200">
              <a:spcBef>
                <a:spcPct val="100000"/>
              </a:spcBef>
              <a:buFont typeface="Arial" charset="0"/>
              <a:buAutoNum type="arabicPeriod" startAt="6"/>
            </a:pPr>
            <a:r>
              <a:rPr lang="en-GB"/>
              <a:t>Create a list of invasive species for which cassava acts as a host</a:t>
            </a:r>
          </a:p>
          <a:p>
            <a:pPr marL="457200" indent="-457200">
              <a:spcBef>
                <a:spcPct val="100000"/>
              </a:spcBef>
              <a:buFont typeface="Arial" charset="0"/>
              <a:buAutoNum type="arabicPeriod" startAt="6"/>
            </a:pP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476375" y="333375"/>
            <a:ext cx="7945438" cy="838200"/>
          </a:xfrm>
        </p:spPr>
        <p:txBody>
          <a:bodyPr/>
          <a:lstStyle/>
          <a:p>
            <a:pPr eaLnBrk="1" hangingPunct="1"/>
            <a:r>
              <a:rPr lang="en-GB" smtClean="0"/>
              <a:t>Self-test activities</a:t>
            </a:r>
          </a:p>
        </p:txBody>
      </p:sp>
      <p:sp>
        <p:nvSpPr>
          <p:cNvPr id="68610" name="Rectangle 3"/>
          <p:cNvSpPr txBox="1">
            <a:spLocks noChangeArrowheads="1"/>
          </p:cNvSpPr>
          <p:nvPr/>
        </p:nvSpPr>
        <p:spPr bwMode="auto">
          <a:xfrm>
            <a:off x="695325" y="1844675"/>
            <a:ext cx="7704138" cy="3024188"/>
          </a:xfrm>
          <a:prstGeom prst="rect">
            <a:avLst/>
          </a:prstGeom>
          <a:noFill/>
          <a:ln w="9525">
            <a:noFill/>
            <a:miter lim="800000"/>
            <a:headEnd/>
            <a:tailEnd/>
          </a:ln>
        </p:spPr>
        <p:txBody>
          <a:bodyPr/>
          <a:lstStyle/>
          <a:p>
            <a:pPr marL="457200" indent="-457200">
              <a:spcBef>
                <a:spcPct val="100000"/>
              </a:spcBef>
              <a:buFont typeface="Arial" charset="0"/>
              <a:buAutoNum type="arabicPeriod" startAt="9"/>
            </a:pPr>
            <a:r>
              <a:rPr lang="en-GB"/>
              <a:t>Look at the ‘Search Help’ text and use it to create a list of nematodes of plants that are covered as full datasheets in the Compendium</a:t>
            </a:r>
          </a:p>
          <a:p>
            <a:pPr marL="457200" indent="-457200">
              <a:spcBef>
                <a:spcPct val="100000"/>
              </a:spcBef>
              <a:buFont typeface="Arial" charset="0"/>
              <a:buAutoNum type="arabicPeriod" startAt="9"/>
            </a:pPr>
            <a:r>
              <a:rPr lang="en-GB"/>
              <a:t>Carry out a search of the bibliographic database to retrieve records on a particular species of interest that also relate to interception or quarantine.</a:t>
            </a:r>
          </a:p>
          <a:p>
            <a:pPr marL="457200" indent="-457200">
              <a:spcBef>
                <a:spcPct val="100000"/>
              </a:spcBef>
              <a:buFont typeface="Arial" charset="0"/>
              <a:buAutoNum type="arabicPeriod" startAt="9"/>
            </a:pPr>
            <a:r>
              <a:rPr lang="en-GB"/>
              <a:t>Use the Compendium to find another on-line resource designed to help identify pests of maize in Southern Africa.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1476375" y="333375"/>
            <a:ext cx="6119813" cy="838200"/>
          </a:xfrm>
        </p:spPr>
        <p:txBody>
          <a:bodyPr/>
          <a:lstStyle/>
          <a:p>
            <a:pPr eaLnBrk="1" hangingPunct="1"/>
            <a:r>
              <a:rPr lang="en-GB" smtClean="0"/>
              <a:t>After using this training manual on the Invasive Species Compendium you should be able to…</a:t>
            </a:r>
          </a:p>
        </p:txBody>
      </p:sp>
      <p:sp>
        <p:nvSpPr>
          <p:cNvPr id="70658" name="Text Placeholder 2"/>
          <p:cNvSpPr>
            <a:spLocks noGrp="1"/>
          </p:cNvSpPr>
          <p:nvPr>
            <p:ph type="body" sz="quarter" idx="10"/>
          </p:nvPr>
        </p:nvSpPr>
        <p:spPr>
          <a:xfrm>
            <a:off x="820738" y="2060575"/>
            <a:ext cx="7945437" cy="2949575"/>
          </a:xfrm>
        </p:spPr>
        <p:txBody>
          <a:bodyPr/>
          <a:lstStyle/>
          <a:p>
            <a:pPr eaLnBrk="1" hangingPunct="1">
              <a:buFontTx/>
              <a:buChar char="•"/>
            </a:pPr>
            <a:r>
              <a:rPr lang="en-GB" sz="2000" smtClean="0"/>
              <a:t>Find useful species listings in different types of datasheet</a:t>
            </a:r>
          </a:p>
          <a:p>
            <a:pPr eaLnBrk="1" hangingPunct="1">
              <a:buFontTx/>
              <a:buChar char="•"/>
            </a:pPr>
            <a:r>
              <a:rPr lang="en-GB" sz="2000" smtClean="0"/>
              <a:t>Use the Advanced Search function to create lists of species covered in full datasheets that relate to a particular country</a:t>
            </a:r>
          </a:p>
          <a:p>
            <a:pPr eaLnBrk="1" hangingPunct="1">
              <a:buFontTx/>
              <a:buChar char="•"/>
            </a:pPr>
            <a:r>
              <a:rPr lang="en-GB" sz="2000" smtClean="0"/>
              <a:t>Use ‘expert’ search techniques to refine lists of species recorded for individual countries to relate to native, introduced or invasive species</a:t>
            </a:r>
          </a:p>
          <a:p>
            <a:pPr eaLnBrk="1" hangingPunct="1">
              <a:buFontTx/>
              <a:buChar char="•"/>
            </a:pPr>
            <a:r>
              <a:rPr lang="en-GB" sz="2000" smtClean="0"/>
              <a:t>Use expert search techniques to create other lists of interest relating to particular host species, habitats, vector pathways, or risks and impacts. </a:t>
            </a:r>
          </a:p>
          <a:p>
            <a:pPr eaLnBrk="1" hangingPunct="1">
              <a:buFontTx/>
              <a:buChar char="•"/>
            </a:pPr>
            <a:r>
              <a:rPr lang="en-GB" sz="2000" smtClean="0"/>
              <a:t>Apply some bibliographic searching techniques to interrogate the Compendium’s Abstracts database</a:t>
            </a:r>
          </a:p>
          <a:p>
            <a:pPr eaLnBrk="1" hangingPunct="1">
              <a:buFontTx/>
              <a:buChar char="•"/>
            </a:pPr>
            <a:r>
              <a:rPr lang="en-GB" sz="2000" smtClean="0"/>
              <a:t>Find other useful resources through the Compendium such as identification keys and image libraries relating to invasive species</a:t>
            </a:r>
          </a:p>
          <a:p>
            <a:pPr eaLnBrk="1" hangingPunct="1"/>
            <a:endParaRPr lang="en-GB"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476375" y="333375"/>
            <a:ext cx="6551613" cy="838200"/>
          </a:xfrm>
        </p:spPr>
        <p:txBody>
          <a:bodyPr/>
          <a:lstStyle/>
          <a:p>
            <a:pPr eaLnBrk="1" hangingPunct="1"/>
            <a:r>
              <a:rPr lang="en-GB" smtClean="0"/>
              <a:t>The aims of the second part of this training  manual are to:</a:t>
            </a:r>
          </a:p>
        </p:txBody>
      </p:sp>
      <p:sp>
        <p:nvSpPr>
          <p:cNvPr id="18434" name="Text Placeholder 2"/>
          <p:cNvSpPr>
            <a:spLocks noGrp="1"/>
          </p:cNvSpPr>
          <p:nvPr>
            <p:ph type="body" sz="quarter" idx="10"/>
          </p:nvPr>
        </p:nvSpPr>
        <p:spPr>
          <a:xfrm>
            <a:off x="782638" y="1844675"/>
            <a:ext cx="7947025" cy="2949575"/>
          </a:xfrm>
        </p:spPr>
        <p:txBody>
          <a:bodyPr/>
          <a:lstStyle/>
          <a:p>
            <a:pPr lvl="1" eaLnBrk="1" hangingPunct="1"/>
            <a:r>
              <a:rPr lang="en-GB" smtClean="0"/>
              <a:t>Take another look at datasheets as a source of useful lists</a:t>
            </a:r>
          </a:p>
          <a:p>
            <a:pPr lvl="1" eaLnBrk="1" hangingPunct="1"/>
            <a:r>
              <a:rPr lang="en-GB" smtClean="0"/>
              <a:t>Introduce Advanced Searching for datasheets in the Compendium</a:t>
            </a:r>
          </a:p>
          <a:p>
            <a:pPr lvl="1" eaLnBrk="1" hangingPunct="1"/>
            <a:r>
              <a:rPr lang="en-GB" smtClean="0"/>
              <a:t>Show how the Compendium Advanced Search can be used for creating useful species lists</a:t>
            </a:r>
          </a:p>
          <a:p>
            <a:pPr lvl="1" eaLnBrk="1" hangingPunct="1"/>
            <a:r>
              <a:rPr lang="en-GB" smtClean="0"/>
              <a:t>Introduce the Compendium Expert Search function</a:t>
            </a:r>
          </a:p>
          <a:p>
            <a:pPr lvl="1" eaLnBrk="1" hangingPunct="1"/>
            <a:r>
              <a:rPr lang="en-GB" smtClean="0"/>
              <a:t>Demonstrate the Compendium Bibliographic database with some useful search strings</a:t>
            </a:r>
          </a:p>
          <a:p>
            <a:pPr lvl="1" eaLnBrk="1" hangingPunct="1"/>
            <a:r>
              <a:rPr lang="en-GB" smtClean="0"/>
              <a:t>Demonstrate some of the other resources available in the Compendium</a:t>
            </a:r>
          </a:p>
          <a:p>
            <a:pPr eaLnBrk="1" hangingPunct="1"/>
            <a:endParaRPr lang="en-GB"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txBox="1">
            <a:spLocks noChangeArrowheads="1"/>
          </p:cNvSpPr>
          <p:nvPr/>
        </p:nvSpPr>
        <p:spPr bwMode="auto">
          <a:xfrm>
            <a:off x="1116013" y="1268413"/>
            <a:ext cx="7239000" cy="2719387"/>
          </a:xfrm>
          <a:prstGeom prst="rect">
            <a:avLst/>
          </a:prstGeom>
          <a:noFill/>
          <a:ln w="9525">
            <a:noFill/>
            <a:miter lim="800000"/>
            <a:headEnd/>
            <a:tailEnd/>
          </a:ln>
        </p:spPr>
        <p:txBody>
          <a:bodyPr/>
          <a:lstStyle/>
          <a:p>
            <a:pPr>
              <a:spcBef>
                <a:spcPct val="20000"/>
              </a:spcBef>
            </a:pPr>
            <a:r>
              <a:rPr lang="en-GB"/>
              <a:t>This manual was produced as part of</a:t>
            </a:r>
            <a:br>
              <a:rPr lang="en-GB"/>
            </a:br>
            <a:r>
              <a:rPr lang="en-GB"/>
              <a:t>EUROPEAN COMMISSION </a:t>
            </a:r>
            <a:br>
              <a:rPr lang="en-GB"/>
            </a:br>
            <a:r>
              <a:rPr lang="en-GB"/>
              <a:t>DIRECTORATE-GENERAL ENVIRONMENT</a:t>
            </a:r>
            <a:br>
              <a:rPr lang="en-GB"/>
            </a:br>
            <a:r>
              <a:rPr lang="en-GB"/>
              <a:t/>
            </a:r>
            <a:br>
              <a:rPr lang="en-GB"/>
            </a:br>
            <a:r>
              <a:rPr lang="en-GB"/>
              <a:t>Contribution Agreement N° 21.0401/2011/609860/SUB/B2:</a:t>
            </a:r>
            <a:br>
              <a:rPr lang="en-GB"/>
            </a:br>
            <a:r>
              <a:rPr lang="en-GB"/>
              <a:t>"Updating, maintaining and enhancing the Invasive Species Compendium"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92275" y="347663"/>
            <a:ext cx="7945438" cy="838200"/>
          </a:xfrm>
        </p:spPr>
        <p:txBody>
          <a:bodyPr/>
          <a:lstStyle/>
          <a:p>
            <a:pPr eaLnBrk="1" hangingPunct="1"/>
            <a:r>
              <a:rPr lang="en-GB" smtClean="0"/>
              <a:t>Datasheets and useful lists</a:t>
            </a:r>
          </a:p>
        </p:txBody>
      </p:sp>
      <p:sp>
        <p:nvSpPr>
          <p:cNvPr id="20482" name="Text Placeholder 2"/>
          <p:cNvSpPr>
            <a:spLocks noGrp="1"/>
          </p:cNvSpPr>
          <p:nvPr>
            <p:ph type="body" sz="quarter" idx="10"/>
          </p:nvPr>
        </p:nvSpPr>
        <p:spPr>
          <a:xfrm>
            <a:off x="179388" y="1001713"/>
            <a:ext cx="7947025" cy="2951162"/>
          </a:xfrm>
        </p:spPr>
        <p:txBody>
          <a:bodyPr/>
          <a:lstStyle/>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z="1800" smtClean="0"/>
          </a:p>
          <a:p>
            <a:pPr eaLnBrk="1" hangingPunct="1"/>
            <a:r>
              <a:rPr lang="en-GB" sz="2000" smtClean="0"/>
              <a:t>Pathway Cause / Pathway Vector datasheets</a:t>
            </a:r>
          </a:p>
          <a:p>
            <a:pPr lvl="1" eaLnBrk="1" hangingPunct="1"/>
            <a:r>
              <a:rPr lang="en-GB" sz="1800" smtClean="0"/>
              <a:t>Species Transported by Pathway</a:t>
            </a:r>
          </a:p>
        </p:txBody>
      </p:sp>
      <p:pic>
        <p:nvPicPr>
          <p:cNvPr id="20483" name="Picture 3"/>
          <p:cNvPicPr>
            <a:picLocks noChangeAspect="1"/>
          </p:cNvPicPr>
          <p:nvPr/>
        </p:nvPicPr>
        <p:blipFill>
          <a:blip r:embed="rId3"/>
          <a:srcRect/>
          <a:stretch>
            <a:fillRect/>
          </a:stretch>
        </p:blipFill>
        <p:spPr bwMode="auto">
          <a:xfrm>
            <a:off x="323850" y="2025650"/>
            <a:ext cx="4935538" cy="3270250"/>
          </a:xfrm>
          <a:prstGeom prst="rect">
            <a:avLst/>
          </a:prstGeom>
          <a:noFill/>
          <a:ln w="9525">
            <a:noFill/>
            <a:miter lim="800000"/>
            <a:headEnd/>
            <a:tailEnd/>
          </a:ln>
        </p:spPr>
      </p:pic>
      <p:pic>
        <p:nvPicPr>
          <p:cNvPr id="20484" name="Picture 4"/>
          <p:cNvPicPr>
            <a:picLocks noChangeAspect="1"/>
          </p:cNvPicPr>
          <p:nvPr/>
        </p:nvPicPr>
        <p:blipFill>
          <a:blip r:embed="rId4"/>
          <a:srcRect/>
          <a:stretch>
            <a:fillRect/>
          </a:stretch>
        </p:blipFill>
        <p:spPr bwMode="auto">
          <a:xfrm>
            <a:off x="2986088" y="1473200"/>
            <a:ext cx="4500562" cy="2643188"/>
          </a:xfrm>
          <a:prstGeom prst="rect">
            <a:avLst/>
          </a:prstGeom>
          <a:noFill/>
          <a:ln w="38100">
            <a:solidFill>
              <a:srgbClr val="FF0000"/>
            </a:solidFill>
            <a:miter lim="800000"/>
            <a:headEnd/>
            <a:tailEnd/>
          </a:ln>
        </p:spPr>
      </p:pic>
      <p:sp>
        <p:nvSpPr>
          <p:cNvPr id="8" name="Oval 11"/>
          <p:cNvSpPr>
            <a:spLocks noChangeArrowheads="1"/>
          </p:cNvSpPr>
          <p:nvPr/>
        </p:nvSpPr>
        <p:spPr bwMode="auto">
          <a:xfrm>
            <a:off x="4872038" y="3484563"/>
            <a:ext cx="534987" cy="455612"/>
          </a:xfrm>
          <a:prstGeom prst="ellipse">
            <a:avLst/>
          </a:prstGeom>
          <a:noFill/>
          <a:ln w="38100">
            <a:solidFill>
              <a:schemeClr val="accent3"/>
            </a:solidFill>
            <a:round/>
            <a:headEnd/>
            <a:tailEnd/>
          </a:ln>
          <a:effectLst/>
          <a:extLst>
            <a:ext uri="{909E8E84-426E-40DD-AFC4-6F175D3DCCD1}"/>
            <a:ext uri="{AF507438-7753-43E0-B8FC-AC1667EBCBE1}"/>
          </a:extLst>
        </p:spPr>
        <p:txBody>
          <a:bodyPr wrap="none" anchor="ctr"/>
          <a:lstStyle/>
          <a:p>
            <a:pPr>
              <a:defRPr/>
            </a:pPr>
            <a:endParaRPr lang="en-GB"/>
          </a:p>
        </p:txBody>
      </p:sp>
      <p:pic>
        <p:nvPicPr>
          <p:cNvPr id="20486" name="Picture 5"/>
          <p:cNvPicPr>
            <a:picLocks noChangeAspect="1"/>
          </p:cNvPicPr>
          <p:nvPr/>
        </p:nvPicPr>
        <p:blipFill>
          <a:blip r:embed="rId5"/>
          <a:srcRect/>
          <a:stretch>
            <a:fillRect/>
          </a:stretch>
        </p:blipFill>
        <p:spPr bwMode="auto">
          <a:xfrm>
            <a:off x="5407025" y="4037013"/>
            <a:ext cx="3629025" cy="2676525"/>
          </a:xfrm>
          <a:prstGeom prst="rect">
            <a:avLst/>
          </a:prstGeom>
          <a:noFill/>
          <a:ln w="38100">
            <a:solidFill>
              <a:srgbClr val="FF0000"/>
            </a:solidFill>
            <a:miter lim="800000"/>
            <a:headEnd/>
            <a:tailEnd/>
          </a:ln>
        </p:spPr>
      </p:pic>
      <p:sp>
        <p:nvSpPr>
          <p:cNvPr id="7" name="Oval 11"/>
          <p:cNvSpPr>
            <a:spLocks noChangeArrowheads="1"/>
          </p:cNvSpPr>
          <p:nvPr/>
        </p:nvSpPr>
        <p:spPr bwMode="auto">
          <a:xfrm>
            <a:off x="323850" y="4437063"/>
            <a:ext cx="863600" cy="384175"/>
          </a:xfrm>
          <a:prstGeom prst="ellipse">
            <a:avLst/>
          </a:prstGeom>
          <a:noFill/>
          <a:ln w="38100">
            <a:solidFill>
              <a:schemeClr val="accent3"/>
            </a:solidFill>
            <a:round/>
            <a:headEnd/>
            <a:tailEnd/>
          </a:ln>
          <a:effectLst/>
          <a:extLst>
            <a:ext uri="{909E8E84-426E-40DD-AFC4-6F175D3DCCD1}"/>
            <a:ext uri="{AF507438-7753-43E0-B8FC-AC1667EBCBE1}"/>
          </a:extLst>
        </p:spPr>
        <p:txBody>
          <a:bodyPr wrap="none" anchor="ctr"/>
          <a:lstStyle/>
          <a:p>
            <a:pPr>
              <a:defRPr/>
            </a:pPr>
            <a:endParaRPr lang="en-GB"/>
          </a:p>
        </p:txBody>
      </p:sp>
      <p:sp>
        <p:nvSpPr>
          <p:cNvPr id="11" name="Line 8"/>
          <p:cNvSpPr>
            <a:spLocks noChangeShapeType="1"/>
          </p:cNvSpPr>
          <p:nvPr/>
        </p:nvSpPr>
        <p:spPr bwMode="auto">
          <a:xfrm flipV="1">
            <a:off x="2779713" y="3357563"/>
            <a:ext cx="352425" cy="307975"/>
          </a:xfrm>
          <a:prstGeom prst="line">
            <a:avLst/>
          </a:prstGeom>
          <a:noFill/>
          <a:ln w="38100">
            <a:solidFill>
              <a:schemeClr val="accent3"/>
            </a:solidFill>
            <a:round/>
            <a:headEnd/>
            <a:tailEnd type="triangle" w="med" len="med"/>
          </a:ln>
          <a:effectLst/>
          <a:extLst>
            <a:ext uri="{909E8E84-426E-40DD-AFC4-6F175D3DCCD1}"/>
            <a:ext uri="{AF507438-7753-43E0-B8FC-AC1667EBCBE1}"/>
          </a:extLst>
        </p:spPr>
        <p:txBody>
          <a:bodyPr/>
          <a:lstStyle/>
          <a:p>
            <a:pPr>
              <a:defRPr/>
            </a:pPr>
            <a:endParaRPr lang="en-GB"/>
          </a:p>
        </p:txBody>
      </p:sp>
      <p:sp>
        <p:nvSpPr>
          <p:cNvPr id="12" name="Oval 11"/>
          <p:cNvSpPr>
            <a:spLocks noChangeArrowheads="1"/>
          </p:cNvSpPr>
          <p:nvPr/>
        </p:nvSpPr>
        <p:spPr bwMode="auto">
          <a:xfrm>
            <a:off x="1744663" y="3490913"/>
            <a:ext cx="1047750" cy="455612"/>
          </a:xfrm>
          <a:prstGeom prst="ellipse">
            <a:avLst/>
          </a:prstGeom>
          <a:noFill/>
          <a:ln w="38100">
            <a:solidFill>
              <a:schemeClr val="accent3"/>
            </a:solidFill>
            <a:round/>
            <a:headEnd/>
            <a:tailEnd/>
          </a:ln>
          <a:effectLst/>
          <a:extLst>
            <a:ext uri="{909E8E84-426E-40DD-AFC4-6F175D3DCCD1}"/>
            <a:ext uri="{AF507438-7753-43E0-B8FC-AC1667EBCBE1}"/>
          </a:extLst>
        </p:spPr>
        <p:txBody>
          <a:bodyPr wrap="none" anchor="ctr"/>
          <a:lstStyle/>
          <a:p>
            <a:pPr>
              <a:defRPr/>
            </a:pPr>
            <a:endParaRPr lang="en-GB"/>
          </a:p>
        </p:txBody>
      </p:sp>
      <p:sp>
        <p:nvSpPr>
          <p:cNvPr id="13" name="Line 8"/>
          <p:cNvSpPr>
            <a:spLocks noChangeShapeType="1"/>
          </p:cNvSpPr>
          <p:nvPr/>
        </p:nvSpPr>
        <p:spPr bwMode="auto">
          <a:xfrm>
            <a:off x="5407025" y="3727450"/>
            <a:ext cx="273050" cy="309563"/>
          </a:xfrm>
          <a:prstGeom prst="line">
            <a:avLst/>
          </a:prstGeom>
          <a:noFill/>
          <a:ln w="38100">
            <a:solidFill>
              <a:schemeClr val="accent3"/>
            </a:solidFill>
            <a:round/>
            <a:headEnd/>
            <a:tailEnd type="triangle" w="med" len="med"/>
          </a:ln>
          <a:effectLst/>
          <a:extLst>
            <a:ext uri="{909E8E84-426E-40DD-AFC4-6F175D3DCCD1}"/>
            <a:ext uri="{AF507438-7753-43E0-B8FC-AC1667EBCBE1}"/>
          </a:extLst>
        </p:spPr>
        <p:txBody>
          <a:bodyPr/>
          <a:lstStyle/>
          <a:p>
            <a:pPr>
              <a:defRPr/>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547813" y="368300"/>
            <a:ext cx="7947025" cy="838200"/>
          </a:xfrm>
        </p:spPr>
        <p:txBody>
          <a:bodyPr/>
          <a:lstStyle/>
          <a:p>
            <a:pPr eaLnBrk="1" hangingPunct="1"/>
            <a:r>
              <a:rPr lang="en-GB" smtClean="0"/>
              <a:t>Datasheets and useful lists</a:t>
            </a:r>
          </a:p>
        </p:txBody>
      </p:sp>
      <p:sp>
        <p:nvSpPr>
          <p:cNvPr id="3" name="Text Placeholder 2"/>
          <p:cNvSpPr>
            <a:spLocks noGrp="1"/>
          </p:cNvSpPr>
          <p:nvPr>
            <p:ph type="body" sz="quarter" idx="10"/>
          </p:nvPr>
        </p:nvSpPr>
        <p:spPr>
          <a:xfrm>
            <a:off x="496888" y="2852738"/>
            <a:ext cx="7947025" cy="2949575"/>
          </a:xfrm>
        </p:spPr>
        <p:txBody>
          <a:bodyPr/>
          <a:lstStyle/>
          <a:p>
            <a:pPr marL="1587" lvl="1" indent="0" eaLnBrk="1" hangingPunct="1">
              <a:spcBef>
                <a:spcPts val="0"/>
              </a:spcBef>
              <a:buFont typeface="Arial" charset="0"/>
              <a:buNone/>
              <a:defRPr/>
            </a:pPr>
            <a:endParaRPr lang="en-GB" sz="1400" dirty="0" smtClean="0"/>
          </a:p>
          <a:p>
            <a:pPr marL="1587" lvl="1" indent="0" eaLnBrk="1" hangingPunct="1">
              <a:spcBef>
                <a:spcPts val="0"/>
              </a:spcBef>
              <a:buFont typeface="Arial" charset="0"/>
              <a:buNone/>
              <a:defRPr/>
            </a:pPr>
            <a:endParaRPr lang="en-GB" sz="1400" dirty="0"/>
          </a:p>
          <a:p>
            <a:pPr marL="1587" lvl="1" indent="0" eaLnBrk="1" hangingPunct="1">
              <a:spcBef>
                <a:spcPts val="0"/>
              </a:spcBef>
              <a:buFont typeface="Arial" charset="0"/>
              <a:buNone/>
              <a:defRPr/>
            </a:pPr>
            <a:endParaRPr lang="en-GB" sz="1400" dirty="0" smtClean="0"/>
          </a:p>
          <a:p>
            <a:pPr marL="1587" lvl="1" indent="0" eaLnBrk="1" hangingPunct="1">
              <a:spcBef>
                <a:spcPts val="0"/>
              </a:spcBef>
              <a:buFont typeface="Arial" charset="0"/>
              <a:buNone/>
              <a:defRPr/>
            </a:pPr>
            <a:endParaRPr lang="en-GB" sz="1400" dirty="0"/>
          </a:p>
          <a:p>
            <a:pPr marL="1587" lvl="1" indent="0" eaLnBrk="1" hangingPunct="1">
              <a:spcBef>
                <a:spcPts val="0"/>
              </a:spcBef>
              <a:buFont typeface="Arial" charset="0"/>
              <a:buNone/>
              <a:defRPr/>
            </a:pPr>
            <a:endParaRPr lang="en-GB" sz="1400" dirty="0" smtClean="0"/>
          </a:p>
          <a:p>
            <a:pPr marL="1587" lvl="1" indent="0" eaLnBrk="1" hangingPunct="1">
              <a:spcBef>
                <a:spcPts val="0"/>
              </a:spcBef>
              <a:buFont typeface="Arial" charset="0"/>
              <a:buNone/>
              <a:defRPr/>
            </a:pPr>
            <a:r>
              <a:rPr lang="en-GB" sz="2000" dirty="0" smtClean="0"/>
              <a:t>Host </a:t>
            </a:r>
            <a:r>
              <a:rPr lang="en-GB" sz="2000" dirty="0"/>
              <a:t>Plant / Animal datasheets</a:t>
            </a:r>
          </a:p>
          <a:p>
            <a:pPr lvl="1" eaLnBrk="1" hangingPunct="1">
              <a:spcBef>
                <a:spcPts val="0"/>
              </a:spcBef>
              <a:defRPr/>
            </a:pPr>
            <a:r>
              <a:rPr lang="en-GB" sz="2000" dirty="0"/>
              <a:t>List of pests and diseases</a:t>
            </a:r>
          </a:p>
          <a:p>
            <a:pPr marL="1587" lvl="1" indent="0" eaLnBrk="1" hangingPunct="1">
              <a:spcBef>
                <a:spcPts val="0"/>
              </a:spcBef>
              <a:buFont typeface="Arial" charset="0"/>
              <a:buNone/>
              <a:defRPr/>
            </a:pPr>
            <a:endParaRPr lang="en-GB" sz="2000" dirty="0" smtClean="0"/>
          </a:p>
          <a:p>
            <a:pPr marL="1587" lvl="1" indent="0" eaLnBrk="1" hangingPunct="1">
              <a:spcBef>
                <a:spcPts val="0"/>
              </a:spcBef>
              <a:buFont typeface="Arial" charset="0"/>
              <a:buNone/>
              <a:defRPr/>
            </a:pPr>
            <a:endParaRPr lang="en-GB" sz="2000" dirty="0"/>
          </a:p>
          <a:p>
            <a:pPr marL="1587" lvl="1" indent="0" eaLnBrk="1" hangingPunct="1">
              <a:spcBef>
                <a:spcPts val="0"/>
              </a:spcBef>
              <a:buFont typeface="Arial" charset="0"/>
              <a:buNone/>
              <a:defRPr/>
            </a:pPr>
            <a:r>
              <a:rPr lang="en-GB" sz="2000" dirty="0" smtClean="0"/>
              <a:t>Natural </a:t>
            </a:r>
            <a:r>
              <a:rPr lang="en-GB" sz="2000" dirty="0"/>
              <a:t>Enemy datasheets</a:t>
            </a:r>
          </a:p>
          <a:p>
            <a:pPr lvl="1" eaLnBrk="1" hangingPunct="1">
              <a:spcBef>
                <a:spcPts val="0"/>
              </a:spcBef>
              <a:defRPr/>
            </a:pPr>
            <a:r>
              <a:rPr lang="en-GB" sz="2000" dirty="0"/>
              <a:t>List of species for which it is </a:t>
            </a:r>
            <a:r>
              <a:rPr lang="en-GB" sz="2000" dirty="0" smtClean="0"/>
              <a:t>a</a:t>
            </a:r>
            <a:br>
              <a:rPr lang="en-GB" sz="2000" dirty="0" smtClean="0"/>
            </a:br>
            <a:r>
              <a:rPr lang="en-GB" sz="2000" dirty="0" smtClean="0"/>
              <a:t>Natural </a:t>
            </a:r>
            <a:r>
              <a:rPr lang="en-GB" sz="2000" dirty="0"/>
              <a:t>enemy</a:t>
            </a:r>
          </a:p>
          <a:p>
            <a:pPr lvl="1" eaLnBrk="1" hangingPunct="1">
              <a:spcBef>
                <a:spcPts val="0"/>
              </a:spcBef>
              <a:defRPr/>
            </a:pPr>
            <a:endParaRPr lang="en-GB" sz="2000" dirty="0" smtClean="0"/>
          </a:p>
          <a:p>
            <a:pPr eaLnBrk="1" hangingPunct="1">
              <a:defRPr/>
            </a:pPr>
            <a:endParaRPr lang="en-GB" dirty="0"/>
          </a:p>
        </p:txBody>
      </p:sp>
      <p:pic>
        <p:nvPicPr>
          <p:cNvPr id="22531" name="Picture 3"/>
          <p:cNvPicPr>
            <a:picLocks noChangeAspect="1"/>
          </p:cNvPicPr>
          <p:nvPr/>
        </p:nvPicPr>
        <p:blipFill>
          <a:blip r:embed="rId3"/>
          <a:srcRect/>
          <a:stretch>
            <a:fillRect/>
          </a:stretch>
        </p:blipFill>
        <p:spPr bwMode="auto">
          <a:xfrm>
            <a:off x="5003800" y="1206500"/>
            <a:ext cx="3440113" cy="2505075"/>
          </a:xfrm>
          <a:prstGeom prst="rect">
            <a:avLst/>
          </a:prstGeom>
          <a:noFill/>
          <a:ln w="9525">
            <a:noFill/>
            <a:miter lim="800000"/>
            <a:headEnd/>
            <a:tailEnd/>
          </a:ln>
        </p:spPr>
      </p:pic>
      <p:pic>
        <p:nvPicPr>
          <p:cNvPr id="22532" name="Picture 4"/>
          <p:cNvPicPr>
            <a:picLocks noChangeAspect="1"/>
          </p:cNvPicPr>
          <p:nvPr/>
        </p:nvPicPr>
        <p:blipFill>
          <a:blip r:embed="rId4"/>
          <a:srcRect/>
          <a:stretch>
            <a:fillRect/>
          </a:stretch>
        </p:blipFill>
        <p:spPr bwMode="auto">
          <a:xfrm>
            <a:off x="468313" y="1206500"/>
            <a:ext cx="3452812" cy="2505075"/>
          </a:xfrm>
          <a:prstGeom prst="rect">
            <a:avLst/>
          </a:prstGeom>
          <a:noFill/>
          <a:ln w="9525">
            <a:noFill/>
            <a:miter lim="800000"/>
            <a:headEnd/>
            <a:tailEnd/>
          </a:ln>
        </p:spPr>
      </p:pic>
      <p:pic>
        <p:nvPicPr>
          <p:cNvPr id="22533" name="Picture 5"/>
          <p:cNvPicPr>
            <a:picLocks noChangeAspect="1"/>
          </p:cNvPicPr>
          <p:nvPr/>
        </p:nvPicPr>
        <p:blipFill>
          <a:blip r:embed="rId5"/>
          <a:srcRect/>
          <a:stretch>
            <a:fillRect/>
          </a:stretch>
        </p:blipFill>
        <p:spPr bwMode="auto">
          <a:xfrm>
            <a:off x="5003800" y="3968750"/>
            <a:ext cx="3440113" cy="2509838"/>
          </a:xfrm>
          <a:prstGeom prst="rect">
            <a:avLst/>
          </a:prstGeom>
          <a:noFill/>
          <a:ln w="9525">
            <a:noFill/>
            <a:miter lim="800000"/>
            <a:headEnd/>
            <a:tailEnd/>
          </a:ln>
        </p:spPr>
      </p:pic>
      <p:sp>
        <p:nvSpPr>
          <p:cNvPr id="7" name="Oval 6"/>
          <p:cNvSpPr/>
          <p:nvPr/>
        </p:nvSpPr>
        <p:spPr>
          <a:xfrm>
            <a:off x="4932363" y="5229225"/>
            <a:ext cx="1368425" cy="8636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0738" y="4797425"/>
            <a:ext cx="7945437" cy="2949575"/>
          </a:xfrm>
        </p:spPr>
        <p:txBody>
          <a:bodyPr/>
          <a:lstStyle/>
          <a:p>
            <a:pPr marL="1587" lvl="1" indent="0" eaLnBrk="1" hangingPunct="1">
              <a:spcBef>
                <a:spcPts val="0"/>
              </a:spcBef>
              <a:buFont typeface="Arial" charset="0"/>
              <a:buNone/>
              <a:defRPr/>
            </a:pPr>
            <a:r>
              <a:rPr lang="en-GB" sz="2000" dirty="0" smtClean="0"/>
              <a:t>Pest </a:t>
            </a:r>
            <a:r>
              <a:rPr lang="en-GB" sz="2000" dirty="0"/>
              <a:t>/ Disease datasheets</a:t>
            </a:r>
          </a:p>
          <a:p>
            <a:pPr lvl="1" eaLnBrk="1" hangingPunct="1">
              <a:spcBef>
                <a:spcPts val="0"/>
              </a:spcBef>
              <a:defRPr/>
            </a:pPr>
            <a:r>
              <a:rPr lang="en-GB" sz="2000" dirty="0"/>
              <a:t>Lists of Host plants/animals and plants/animals affected</a:t>
            </a:r>
          </a:p>
          <a:p>
            <a:pPr eaLnBrk="1" hangingPunct="1">
              <a:defRPr/>
            </a:pPr>
            <a:endParaRPr lang="en-GB" sz="2000" dirty="0"/>
          </a:p>
        </p:txBody>
      </p:sp>
      <p:sp>
        <p:nvSpPr>
          <p:cNvPr id="24578" name="Title 1"/>
          <p:cNvSpPr txBox="1">
            <a:spLocks/>
          </p:cNvSpPr>
          <p:nvPr/>
        </p:nvSpPr>
        <p:spPr bwMode="auto">
          <a:xfrm>
            <a:off x="1547813" y="368300"/>
            <a:ext cx="7947025" cy="838200"/>
          </a:xfrm>
          <a:prstGeom prst="rect">
            <a:avLst/>
          </a:prstGeom>
          <a:noFill/>
          <a:ln w="9525">
            <a:noFill/>
            <a:miter lim="800000"/>
            <a:headEnd/>
            <a:tailEnd/>
          </a:ln>
        </p:spPr>
        <p:txBody>
          <a:bodyPr lIns="0" tIns="0" rIns="0" bIns="0"/>
          <a:lstStyle/>
          <a:p>
            <a:pPr>
              <a:lnSpc>
                <a:spcPts val="3200"/>
              </a:lnSpc>
            </a:pPr>
            <a:r>
              <a:rPr lang="en-GB" sz="3200" b="1">
                <a:solidFill>
                  <a:schemeClr val="bg2"/>
                </a:solidFill>
              </a:rPr>
              <a:t>Datasheets and useful lists</a:t>
            </a:r>
          </a:p>
        </p:txBody>
      </p:sp>
      <p:pic>
        <p:nvPicPr>
          <p:cNvPr id="24579" name="Picture 6"/>
          <p:cNvPicPr>
            <a:picLocks noChangeAspect="1"/>
          </p:cNvPicPr>
          <p:nvPr/>
        </p:nvPicPr>
        <p:blipFill>
          <a:blip r:embed="rId3"/>
          <a:srcRect/>
          <a:stretch>
            <a:fillRect/>
          </a:stretch>
        </p:blipFill>
        <p:spPr bwMode="auto">
          <a:xfrm>
            <a:off x="4859338" y="1557338"/>
            <a:ext cx="3803650" cy="2733675"/>
          </a:xfrm>
          <a:prstGeom prst="rect">
            <a:avLst/>
          </a:prstGeom>
          <a:noFill/>
          <a:ln w="9525">
            <a:noFill/>
            <a:miter lim="800000"/>
            <a:headEnd/>
            <a:tailEnd/>
          </a:ln>
        </p:spPr>
      </p:pic>
      <p:pic>
        <p:nvPicPr>
          <p:cNvPr id="24580" name="Picture 7"/>
          <p:cNvPicPr>
            <a:picLocks noChangeAspect="1"/>
          </p:cNvPicPr>
          <p:nvPr/>
        </p:nvPicPr>
        <p:blipFill>
          <a:blip r:embed="rId4"/>
          <a:srcRect/>
          <a:stretch>
            <a:fillRect/>
          </a:stretch>
        </p:blipFill>
        <p:spPr bwMode="auto">
          <a:xfrm>
            <a:off x="611188" y="1557338"/>
            <a:ext cx="3754437" cy="27336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p:cNvPicPr>
            <a:picLocks noChangeAspect="1"/>
          </p:cNvPicPr>
          <p:nvPr/>
        </p:nvPicPr>
        <p:blipFill>
          <a:blip r:embed="rId3"/>
          <a:srcRect/>
          <a:stretch>
            <a:fillRect/>
          </a:stretch>
        </p:blipFill>
        <p:spPr bwMode="auto">
          <a:xfrm>
            <a:off x="5037138" y="1417638"/>
            <a:ext cx="3913187" cy="2795587"/>
          </a:xfrm>
          <a:prstGeom prst="rect">
            <a:avLst/>
          </a:prstGeom>
          <a:noFill/>
          <a:ln w="9525">
            <a:noFill/>
            <a:miter lim="800000"/>
            <a:headEnd/>
            <a:tailEnd/>
          </a:ln>
        </p:spPr>
      </p:pic>
      <p:pic>
        <p:nvPicPr>
          <p:cNvPr id="26626" name="Picture 6"/>
          <p:cNvPicPr>
            <a:picLocks noChangeAspect="1"/>
          </p:cNvPicPr>
          <p:nvPr/>
        </p:nvPicPr>
        <p:blipFill>
          <a:blip r:embed="rId4"/>
          <a:srcRect/>
          <a:stretch>
            <a:fillRect/>
          </a:stretch>
        </p:blipFill>
        <p:spPr bwMode="auto">
          <a:xfrm>
            <a:off x="411163" y="1417638"/>
            <a:ext cx="3913187" cy="2732087"/>
          </a:xfrm>
          <a:prstGeom prst="rect">
            <a:avLst/>
          </a:prstGeom>
          <a:noFill/>
          <a:ln w="9525">
            <a:noFill/>
            <a:miter lim="800000"/>
            <a:headEnd/>
            <a:tailEnd/>
          </a:ln>
        </p:spPr>
      </p:pic>
      <p:pic>
        <p:nvPicPr>
          <p:cNvPr id="26627" name="Picture 12"/>
          <p:cNvPicPr>
            <a:picLocks noChangeAspect="1"/>
          </p:cNvPicPr>
          <p:nvPr/>
        </p:nvPicPr>
        <p:blipFill>
          <a:blip r:embed="rId5"/>
          <a:srcRect/>
          <a:stretch>
            <a:fillRect/>
          </a:stretch>
        </p:blipFill>
        <p:spPr bwMode="auto">
          <a:xfrm>
            <a:off x="3429000" y="3781425"/>
            <a:ext cx="4284663" cy="2816225"/>
          </a:xfrm>
          <a:prstGeom prst="rect">
            <a:avLst/>
          </a:prstGeom>
          <a:noFill/>
          <a:ln w="9525">
            <a:noFill/>
            <a:miter lim="800000"/>
            <a:headEnd/>
            <a:tailEnd/>
          </a:ln>
        </p:spPr>
      </p:pic>
      <p:sp>
        <p:nvSpPr>
          <p:cNvPr id="3" name="Text Placeholder 2"/>
          <p:cNvSpPr>
            <a:spLocks noGrp="1"/>
          </p:cNvSpPr>
          <p:nvPr>
            <p:ph type="body" sz="quarter" idx="10"/>
          </p:nvPr>
        </p:nvSpPr>
        <p:spPr>
          <a:xfrm>
            <a:off x="827088" y="4872038"/>
            <a:ext cx="2376487" cy="1309687"/>
          </a:xfrm>
        </p:spPr>
        <p:txBody>
          <a:bodyPr/>
          <a:lstStyle/>
          <a:p>
            <a:pPr marL="1587" lvl="1" indent="0" eaLnBrk="1" hangingPunct="1">
              <a:spcBef>
                <a:spcPts val="0"/>
              </a:spcBef>
              <a:buFont typeface="Arial" charset="0"/>
              <a:buNone/>
              <a:defRPr/>
            </a:pPr>
            <a:r>
              <a:rPr lang="en-GB" sz="2000" dirty="0" smtClean="0"/>
              <a:t>Country datasheets</a:t>
            </a:r>
            <a:endParaRPr lang="en-GB" sz="2000" dirty="0"/>
          </a:p>
          <a:p>
            <a:pPr lvl="1" eaLnBrk="1" hangingPunct="1">
              <a:spcBef>
                <a:spcPts val="0"/>
              </a:spcBef>
              <a:defRPr/>
            </a:pPr>
            <a:r>
              <a:rPr lang="en-GB" sz="2000" dirty="0" smtClean="0"/>
              <a:t>Distribution data</a:t>
            </a:r>
            <a:endParaRPr lang="en-GB" sz="2000" dirty="0"/>
          </a:p>
          <a:p>
            <a:pPr eaLnBrk="1" hangingPunct="1">
              <a:defRPr/>
            </a:pPr>
            <a:endParaRPr lang="en-GB" dirty="0"/>
          </a:p>
        </p:txBody>
      </p:sp>
      <p:sp>
        <p:nvSpPr>
          <p:cNvPr id="26629" name="Title 1"/>
          <p:cNvSpPr txBox="1">
            <a:spLocks/>
          </p:cNvSpPr>
          <p:nvPr/>
        </p:nvSpPr>
        <p:spPr bwMode="auto">
          <a:xfrm>
            <a:off x="1547813" y="368300"/>
            <a:ext cx="7947025" cy="838200"/>
          </a:xfrm>
          <a:prstGeom prst="rect">
            <a:avLst/>
          </a:prstGeom>
          <a:noFill/>
          <a:ln w="9525">
            <a:noFill/>
            <a:miter lim="800000"/>
            <a:headEnd/>
            <a:tailEnd/>
          </a:ln>
        </p:spPr>
        <p:txBody>
          <a:bodyPr lIns="0" tIns="0" rIns="0" bIns="0"/>
          <a:lstStyle/>
          <a:p>
            <a:pPr>
              <a:lnSpc>
                <a:spcPts val="3200"/>
              </a:lnSpc>
            </a:pPr>
            <a:r>
              <a:rPr lang="en-GB" sz="3200" b="1">
                <a:solidFill>
                  <a:schemeClr val="bg2"/>
                </a:solidFill>
              </a:rPr>
              <a:t>Datasheets and useful lists</a:t>
            </a:r>
          </a:p>
        </p:txBody>
      </p:sp>
      <p:sp>
        <p:nvSpPr>
          <p:cNvPr id="10" name="Oval 9"/>
          <p:cNvSpPr/>
          <p:nvPr/>
        </p:nvSpPr>
        <p:spPr>
          <a:xfrm>
            <a:off x="4356100" y="3852863"/>
            <a:ext cx="793750" cy="288925"/>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Line 8"/>
          <p:cNvSpPr>
            <a:spLocks noChangeShapeType="1"/>
          </p:cNvSpPr>
          <p:nvPr/>
        </p:nvSpPr>
        <p:spPr bwMode="auto">
          <a:xfrm flipV="1">
            <a:off x="4973638" y="3559175"/>
            <a:ext cx="352425" cy="307975"/>
          </a:xfrm>
          <a:prstGeom prst="line">
            <a:avLst/>
          </a:prstGeom>
          <a:noFill/>
          <a:ln w="38100">
            <a:solidFill>
              <a:schemeClr val="accent3"/>
            </a:solidFill>
            <a:round/>
            <a:headEnd/>
            <a:tailEnd type="triangle" w="med" len="med"/>
          </a:ln>
          <a:effectLst/>
          <a:extLst>
            <a:ext uri="{909E8E84-426E-40DD-AFC4-6F175D3DCCD1}"/>
            <a:ext uri="{AF507438-7753-43E0-B8FC-AC1667EBCBE1}"/>
          </a:extLst>
        </p:spPr>
        <p:txBody>
          <a:bodyPr/>
          <a:lstStyle/>
          <a:p>
            <a:pPr>
              <a:defRPr/>
            </a:pPr>
            <a:endParaRPr lang="en-GB"/>
          </a:p>
        </p:txBody>
      </p:sp>
      <p:sp>
        <p:nvSpPr>
          <p:cNvPr id="9" name="Oval 8"/>
          <p:cNvSpPr/>
          <p:nvPr/>
        </p:nvSpPr>
        <p:spPr>
          <a:xfrm>
            <a:off x="3708400" y="3860800"/>
            <a:ext cx="647700" cy="288925"/>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Line 8"/>
          <p:cNvSpPr>
            <a:spLocks noChangeShapeType="1"/>
          </p:cNvSpPr>
          <p:nvPr/>
        </p:nvSpPr>
        <p:spPr bwMode="auto">
          <a:xfrm flipH="1" flipV="1">
            <a:off x="3203575" y="3684588"/>
            <a:ext cx="542925" cy="307975"/>
          </a:xfrm>
          <a:prstGeom prst="line">
            <a:avLst/>
          </a:prstGeom>
          <a:noFill/>
          <a:ln w="38100">
            <a:solidFill>
              <a:schemeClr val="accent3"/>
            </a:solidFill>
            <a:round/>
            <a:headEnd/>
            <a:tailEnd type="triangle" w="med" len="med"/>
          </a:ln>
          <a:effectLst/>
          <a:extLst>
            <a:ext uri="{909E8E84-426E-40DD-AFC4-6F175D3DCCD1}"/>
            <a:ext uri="{AF507438-7753-43E0-B8FC-AC1667EBCBE1}"/>
          </a:extLst>
        </p:spPr>
        <p:txBody>
          <a:bodyPr/>
          <a:lstStyle/>
          <a:p>
            <a:pPr>
              <a:defRPr/>
            </a:pP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47813" y="333375"/>
            <a:ext cx="6119812" cy="838200"/>
          </a:xfrm>
        </p:spPr>
        <p:txBody>
          <a:bodyPr/>
          <a:lstStyle/>
          <a:p>
            <a:pPr eaLnBrk="1" hangingPunct="1"/>
            <a:r>
              <a:rPr lang="en-GB" smtClean="0"/>
              <a:t>Advanced search options for searching datasheets</a:t>
            </a:r>
          </a:p>
        </p:txBody>
      </p:sp>
      <p:pic>
        <p:nvPicPr>
          <p:cNvPr id="28674" name="Picture 2"/>
          <p:cNvPicPr>
            <a:picLocks noChangeAspect="1"/>
          </p:cNvPicPr>
          <p:nvPr/>
        </p:nvPicPr>
        <p:blipFill>
          <a:blip r:embed="rId3"/>
          <a:srcRect/>
          <a:stretch>
            <a:fillRect/>
          </a:stretch>
        </p:blipFill>
        <p:spPr bwMode="auto">
          <a:xfrm>
            <a:off x="468313" y="1628775"/>
            <a:ext cx="8445500" cy="4608513"/>
          </a:xfrm>
          <a:prstGeom prst="rect">
            <a:avLst/>
          </a:prstGeom>
          <a:noFill/>
          <a:ln w="9525">
            <a:noFill/>
            <a:miter lim="800000"/>
            <a:headEnd/>
            <a:tailEnd/>
          </a:ln>
        </p:spPr>
      </p:pic>
      <p:sp>
        <p:nvSpPr>
          <p:cNvPr id="24" name="Oval 11"/>
          <p:cNvSpPr>
            <a:spLocks noChangeArrowheads="1"/>
          </p:cNvSpPr>
          <p:nvPr/>
        </p:nvSpPr>
        <p:spPr bwMode="auto">
          <a:xfrm>
            <a:off x="4691063" y="2614613"/>
            <a:ext cx="2257425" cy="590550"/>
          </a:xfrm>
          <a:prstGeom prst="ellipse">
            <a:avLst/>
          </a:prstGeom>
          <a:noFill/>
          <a:ln w="38100">
            <a:solidFill>
              <a:schemeClr val="accent3"/>
            </a:solidFill>
            <a:round/>
            <a:headEnd/>
            <a:tailEnd/>
          </a:ln>
          <a:effectLst/>
          <a:extLst>
            <a:ext uri="{909E8E84-426E-40DD-AFC4-6F175D3DCCD1}"/>
            <a:ext uri="{AF507438-7753-43E0-B8FC-AC1667EBCBE1}"/>
          </a:extLst>
        </p:spPr>
        <p:txBody>
          <a:bodyPr wrap="none" anchor="ctr"/>
          <a:lstStyle/>
          <a:p>
            <a:pPr>
              <a:defRPr/>
            </a:pPr>
            <a:endParaRPr lang="en-GB"/>
          </a:p>
        </p:txBody>
      </p:sp>
      <p:sp>
        <p:nvSpPr>
          <p:cNvPr id="25" name="Oval 10"/>
          <p:cNvSpPr>
            <a:spLocks noChangeArrowheads="1"/>
          </p:cNvSpPr>
          <p:nvPr/>
        </p:nvSpPr>
        <p:spPr bwMode="auto">
          <a:xfrm>
            <a:off x="7373938" y="3094038"/>
            <a:ext cx="1617662" cy="1009650"/>
          </a:xfrm>
          <a:prstGeom prst="ellipse">
            <a:avLst/>
          </a:prstGeom>
          <a:solidFill>
            <a:schemeClr val="bg1"/>
          </a:solidFill>
          <a:ln w="9525">
            <a:solidFill>
              <a:schemeClr val="accent3"/>
            </a:solidFill>
            <a:round/>
            <a:headEnd/>
            <a:tailEnd/>
          </a:ln>
          <a:effectLst/>
          <a:extLst>
            <a:ext uri="{AF507438-7753-43E0-B8FC-AC1667EBCBE1}"/>
          </a:extLst>
        </p:spPr>
        <p:txBody>
          <a:bodyPr wrap="none" anchor="ctr"/>
          <a:lstStyle/>
          <a:p>
            <a:pPr>
              <a:defRPr/>
            </a:pPr>
            <a:endParaRPr lang="en-GB"/>
          </a:p>
        </p:txBody>
      </p:sp>
      <p:sp>
        <p:nvSpPr>
          <p:cNvPr id="28677" name="Text Box 7"/>
          <p:cNvSpPr txBox="1">
            <a:spLocks noChangeArrowheads="1"/>
          </p:cNvSpPr>
          <p:nvPr/>
        </p:nvSpPr>
        <p:spPr bwMode="auto">
          <a:xfrm>
            <a:off x="7526338" y="3205163"/>
            <a:ext cx="1465262" cy="830262"/>
          </a:xfrm>
          <a:prstGeom prst="rect">
            <a:avLst/>
          </a:prstGeom>
          <a:noFill/>
          <a:ln w="9525">
            <a:noFill/>
            <a:miter lim="800000"/>
            <a:headEnd/>
            <a:tailEnd/>
          </a:ln>
        </p:spPr>
        <p:txBody>
          <a:bodyPr>
            <a:spAutoFit/>
          </a:bodyPr>
          <a:lstStyle/>
          <a:p>
            <a:pPr>
              <a:spcBef>
                <a:spcPct val="50000"/>
              </a:spcBef>
            </a:pPr>
            <a:r>
              <a:rPr lang="en-GB" sz="1200" b="1">
                <a:solidFill>
                  <a:schemeClr val="bg2"/>
                </a:solidFill>
              </a:rPr>
              <a:t>Advanced Datasheet Search and Search Help resources</a:t>
            </a:r>
          </a:p>
        </p:txBody>
      </p:sp>
      <p:sp>
        <p:nvSpPr>
          <p:cNvPr id="27" name="Line 8"/>
          <p:cNvSpPr>
            <a:spLocks noChangeShapeType="1"/>
          </p:cNvSpPr>
          <p:nvPr/>
        </p:nvSpPr>
        <p:spPr bwMode="auto">
          <a:xfrm>
            <a:off x="6919913" y="2986088"/>
            <a:ext cx="460375" cy="514350"/>
          </a:xfrm>
          <a:prstGeom prst="line">
            <a:avLst/>
          </a:prstGeom>
          <a:noFill/>
          <a:ln w="38100">
            <a:solidFill>
              <a:schemeClr val="accent3"/>
            </a:solidFill>
            <a:round/>
            <a:headEnd/>
            <a:tailEnd type="triangle" w="med" len="med"/>
          </a:ln>
          <a:effectLst/>
          <a:extLst>
            <a:ext uri="{909E8E84-426E-40DD-AFC4-6F175D3DCCD1}"/>
            <a:ext uri="{AF507438-7753-43E0-B8FC-AC1667EBCBE1}"/>
          </a:extLst>
        </p:spPr>
        <p:txBody>
          <a:bodyPr/>
          <a:lstStyle/>
          <a:p>
            <a:pPr>
              <a:defRPr/>
            </a:pPr>
            <a:endParaRPr lang="en-GB"/>
          </a:p>
        </p:txBody>
      </p:sp>
      <p:sp>
        <p:nvSpPr>
          <p:cNvPr id="28" name="Oval 11"/>
          <p:cNvSpPr>
            <a:spLocks noChangeArrowheads="1"/>
          </p:cNvSpPr>
          <p:nvPr/>
        </p:nvSpPr>
        <p:spPr bwMode="auto">
          <a:xfrm>
            <a:off x="1979613" y="4941888"/>
            <a:ext cx="3140075" cy="455612"/>
          </a:xfrm>
          <a:prstGeom prst="ellipse">
            <a:avLst/>
          </a:prstGeom>
          <a:noFill/>
          <a:ln w="38100">
            <a:solidFill>
              <a:schemeClr val="accent3"/>
            </a:solidFill>
            <a:round/>
            <a:headEnd/>
            <a:tailEnd/>
          </a:ln>
          <a:effectLst/>
          <a:extLst>
            <a:ext uri="{909E8E84-426E-40DD-AFC4-6F175D3DCCD1}"/>
            <a:ext uri="{AF507438-7753-43E0-B8FC-AC1667EBCBE1}"/>
          </a:extLst>
        </p:spPr>
        <p:txBody>
          <a:bodyPr wrap="none" anchor="ctr"/>
          <a:lstStyle/>
          <a:p>
            <a:pPr>
              <a:defRPr/>
            </a:pPr>
            <a:endParaRPr lang="en-GB"/>
          </a:p>
        </p:txBody>
      </p:sp>
      <p:sp>
        <p:nvSpPr>
          <p:cNvPr id="29" name="Oval 10"/>
          <p:cNvSpPr>
            <a:spLocks noChangeArrowheads="1"/>
          </p:cNvSpPr>
          <p:nvPr/>
        </p:nvSpPr>
        <p:spPr bwMode="auto">
          <a:xfrm>
            <a:off x="5407025" y="4794250"/>
            <a:ext cx="1617663" cy="603250"/>
          </a:xfrm>
          <a:prstGeom prst="ellipse">
            <a:avLst/>
          </a:prstGeom>
          <a:solidFill>
            <a:schemeClr val="bg1"/>
          </a:solidFill>
          <a:ln w="9525">
            <a:solidFill>
              <a:schemeClr val="accent3"/>
            </a:solidFill>
            <a:round/>
            <a:headEnd/>
            <a:tailEnd/>
          </a:ln>
          <a:effectLst/>
          <a:extLst>
            <a:ext uri="{AF507438-7753-43E0-B8FC-AC1667EBCBE1}"/>
          </a:extLst>
        </p:spPr>
        <p:txBody>
          <a:bodyPr wrap="none" anchor="ctr"/>
          <a:lstStyle/>
          <a:p>
            <a:pPr>
              <a:defRPr/>
            </a:pPr>
            <a:endParaRPr lang="en-GB"/>
          </a:p>
        </p:txBody>
      </p:sp>
      <p:sp>
        <p:nvSpPr>
          <p:cNvPr id="28681" name="Text Box 7"/>
          <p:cNvSpPr txBox="1">
            <a:spLocks noChangeArrowheads="1"/>
          </p:cNvSpPr>
          <p:nvPr/>
        </p:nvSpPr>
        <p:spPr bwMode="auto">
          <a:xfrm>
            <a:off x="5559425" y="4905375"/>
            <a:ext cx="1465263" cy="461963"/>
          </a:xfrm>
          <a:prstGeom prst="rect">
            <a:avLst/>
          </a:prstGeom>
          <a:noFill/>
          <a:ln w="9525">
            <a:noFill/>
            <a:miter lim="800000"/>
            <a:headEnd/>
            <a:tailEnd/>
          </a:ln>
        </p:spPr>
        <p:txBody>
          <a:bodyPr>
            <a:spAutoFit/>
          </a:bodyPr>
          <a:lstStyle/>
          <a:p>
            <a:pPr>
              <a:spcBef>
                <a:spcPct val="50000"/>
              </a:spcBef>
            </a:pPr>
            <a:r>
              <a:rPr lang="en-GB" sz="1200" b="1">
                <a:solidFill>
                  <a:schemeClr val="bg2"/>
                </a:solidFill>
              </a:rPr>
              <a:t>Site search entry box</a:t>
            </a:r>
          </a:p>
        </p:txBody>
      </p:sp>
      <p:sp>
        <p:nvSpPr>
          <p:cNvPr id="31" name="Line 8"/>
          <p:cNvSpPr>
            <a:spLocks noChangeShapeType="1"/>
          </p:cNvSpPr>
          <p:nvPr/>
        </p:nvSpPr>
        <p:spPr bwMode="auto">
          <a:xfrm flipV="1">
            <a:off x="5119688" y="5146675"/>
            <a:ext cx="287337" cy="0"/>
          </a:xfrm>
          <a:prstGeom prst="line">
            <a:avLst/>
          </a:prstGeom>
          <a:noFill/>
          <a:ln w="38100">
            <a:solidFill>
              <a:schemeClr val="accent3"/>
            </a:solidFill>
            <a:round/>
            <a:headEnd/>
            <a:tailEnd type="triangle" w="med" len="med"/>
          </a:ln>
          <a:effectLst/>
          <a:extLst>
            <a:ext uri="{909E8E84-426E-40DD-AFC4-6F175D3DCCD1}"/>
            <a:ext uri="{AF507438-7753-43E0-B8FC-AC1667EBCBE1}"/>
          </a:extLst>
        </p:spPr>
        <p:txBody>
          <a:bodyPr/>
          <a:lstStyle/>
          <a:p>
            <a:pPr>
              <a:defRPr/>
            </a:pP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p:cNvPicPr>
          <p:nvPr/>
        </p:nvPicPr>
        <p:blipFill>
          <a:blip r:embed="rId3"/>
          <a:srcRect/>
          <a:stretch>
            <a:fillRect/>
          </a:stretch>
        </p:blipFill>
        <p:spPr bwMode="auto">
          <a:xfrm>
            <a:off x="1547813" y="1452563"/>
            <a:ext cx="5676900" cy="5010150"/>
          </a:xfrm>
          <a:prstGeom prst="rect">
            <a:avLst/>
          </a:prstGeom>
          <a:noFill/>
          <a:ln w="9525">
            <a:noFill/>
            <a:miter lim="800000"/>
            <a:headEnd/>
            <a:tailEnd/>
          </a:ln>
        </p:spPr>
      </p:pic>
      <p:sp>
        <p:nvSpPr>
          <p:cNvPr id="30722" name="Title 1"/>
          <p:cNvSpPr>
            <a:spLocks noGrp="1"/>
          </p:cNvSpPr>
          <p:nvPr>
            <p:ph type="title"/>
          </p:nvPr>
        </p:nvSpPr>
        <p:spPr>
          <a:xfrm>
            <a:off x="1547813" y="333375"/>
            <a:ext cx="7947025" cy="838200"/>
          </a:xfrm>
        </p:spPr>
        <p:txBody>
          <a:bodyPr/>
          <a:lstStyle/>
          <a:p>
            <a:pPr eaLnBrk="1" hangingPunct="1"/>
            <a:r>
              <a:rPr lang="en-GB" smtClean="0"/>
              <a:t>A simple, Advanced Search…</a:t>
            </a:r>
            <a:br>
              <a:rPr lang="en-GB" smtClean="0"/>
            </a:br>
            <a:r>
              <a:rPr lang="en-GB" smtClean="0"/>
              <a:t>‘Ethiopia’</a:t>
            </a:r>
          </a:p>
        </p:txBody>
      </p:sp>
      <p:sp>
        <p:nvSpPr>
          <p:cNvPr id="5" name="Oval 11"/>
          <p:cNvSpPr>
            <a:spLocks noChangeArrowheads="1"/>
          </p:cNvSpPr>
          <p:nvPr/>
        </p:nvSpPr>
        <p:spPr bwMode="auto">
          <a:xfrm>
            <a:off x="2484438" y="4941888"/>
            <a:ext cx="2232025" cy="455612"/>
          </a:xfrm>
          <a:prstGeom prst="ellipse">
            <a:avLst/>
          </a:prstGeom>
          <a:noFill/>
          <a:ln w="38100">
            <a:solidFill>
              <a:schemeClr val="accent3"/>
            </a:solidFill>
            <a:round/>
            <a:headEnd/>
            <a:tailEnd/>
          </a:ln>
          <a:effectLst/>
          <a:extLst>
            <a:ext uri="{909E8E84-426E-40DD-AFC4-6F175D3DCCD1}"/>
            <a:ext uri="{AF507438-7753-43E0-B8FC-AC1667EBCBE1}"/>
          </a:extLst>
        </p:spPr>
        <p:txBody>
          <a:bodyPr wrap="none" anchor="ctr"/>
          <a:lstStyle/>
          <a:p>
            <a:pPr>
              <a:defRPr/>
            </a:pPr>
            <a:endParaRPr lang="en-GB"/>
          </a:p>
        </p:txBody>
      </p:sp>
      <p:sp>
        <p:nvSpPr>
          <p:cNvPr id="6" name="Oval 10"/>
          <p:cNvSpPr>
            <a:spLocks noChangeArrowheads="1"/>
          </p:cNvSpPr>
          <p:nvPr/>
        </p:nvSpPr>
        <p:spPr bwMode="auto">
          <a:xfrm>
            <a:off x="5478463" y="4652963"/>
            <a:ext cx="2549525" cy="1439862"/>
          </a:xfrm>
          <a:prstGeom prst="ellipse">
            <a:avLst/>
          </a:prstGeom>
          <a:solidFill>
            <a:schemeClr val="bg1"/>
          </a:solidFill>
          <a:ln w="9525">
            <a:solidFill>
              <a:schemeClr val="accent3"/>
            </a:solidFill>
            <a:round/>
            <a:headEnd/>
            <a:tailEnd/>
          </a:ln>
          <a:effectLst/>
          <a:extLst>
            <a:ext uri="{AF507438-7753-43E0-B8FC-AC1667EBCBE1}"/>
          </a:extLst>
        </p:spPr>
        <p:txBody>
          <a:bodyPr wrap="none" anchor="ctr"/>
          <a:lstStyle/>
          <a:p>
            <a:pPr>
              <a:defRPr/>
            </a:pPr>
            <a:endParaRPr lang="en-GB"/>
          </a:p>
        </p:txBody>
      </p:sp>
      <p:sp>
        <p:nvSpPr>
          <p:cNvPr id="30725" name="Text Box 7"/>
          <p:cNvSpPr txBox="1">
            <a:spLocks noChangeArrowheads="1"/>
          </p:cNvSpPr>
          <p:nvPr/>
        </p:nvSpPr>
        <p:spPr bwMode="auto">
          <a:xfrm>
            <a:off x="5775325" y="4905375"/>
            <a:ext cx="2252663" cy="1016000"/>
          </a:xfrm>
          <a:prstGeom prst="rect">
            <a:avLst/>
          </a:prstGeom>
          <a:noFill/>
          <a:ln w="9525">
            <a:noFill/>
            <a:miter lim="800000"/>
            <a:headEnd/>
            <a:tailEnd/>
          </a:ln>
        </p:spPr>
        <p:txBody>
          <a:bodyPr>
            <a:spAutoFit/>
          </a:bodyPr>
          <a:lstStyle/>
          <a:p>
            <a:pPr>
              <a:spcBef>
                <a:spcPct val="50000"/>
              </a:spcBef>
            </a:pPr>
            <a:r>
              <a:rPr lang="en-GB" sz="1200" b="1">
                <a:solidFill>
                  <a:schemeClr val="bg2"/>
                </a:solidFill>
              </a:rPr>
              <a:t>Sort the Advanced Search results by using the options here, and then create a list of species by mouse clicking on ‘print’</a:t>
            </a:r>
          </a:p>
        </p:txBody>
      </p:sp>
      <p:sp>
        <p:nvSpPr>
          <p:cNvPr id="8" name="Line 8"/>
          <p:cNvSpPr>
            <a:spLocks noChangeShapeType="1"/>
          </p:cNvSpPr>
          <p:nvPr/>
        </p:nvSpPr>
        <p:spPr bwMode="auto">
          <a:xfrm>
            <a:off x="4716463" y="5172075"/>
            <a:ext cx="762000" cy="201613"/>
          </a:xfrm>
          <a:prstGeom prst="line">
            <a:avLst/>
          </a:prstGeom>
          <a:noFill/>
          <a:ln w="38100">
            <a:solidFill>
              <a:schemeClr val="accent3"/>
            </a:solidFill>
            <a:round/>
            <a:headEnd/>
            <a:tailEnd type="triangle" w="med" len="med"/>
          </a:ln>
          <a:effectLst/>
          <a:extLst>
            <a:ext uri="{909E8E84-426E-40DD-AFC4-6F175D3DCCD1}"/>
            <a:ext uri="{AF507438-7753-43E0-B8FC-AC1667EBCBE1}"/>
          </a:extLst>
        </p:spPr>
        <p:txBody>
          <a:bodyPr/>
          <a:lstStyle/>
          <a:p>
            <a:pPr>
              <a:defRPr/>
            </a:pPr>
            <a:endParaRPr lang="en-GB"/>
          </a:p>
        </p:txBody>
      </p:sp>
    </p:spTree>
  </p:cSld>
  <p:clrMapOvr>
    <a:masterClrMapping/>
  </p:clrMapOvr>
</p:sld>
</file>

<file path=ppt/theme/theme1.xml><?xml version="1.0" encoding="utf-8"?>
<a:theme xmlns:a="http://schemas.openxmlformats.org/drawingml/2006/main" name="blank">
  <a:themeElements>
    <a:clrScheme name="cabi brand">
      <a:dk1>
        <a:srgbClr val="262626"/>
      </a:dk1>
      <a:lt1>
        <a:srgbClr val="FFFFFF"/>
      </a:lt1>
      <a:dk2>
        <a:srgbClr val="F58025"/>
      </a:dk2>
      <a:lt2>
        <a:srgbClr val="78BE20"/>
      </a:lt2>
      <a:accent1>
        <a:srgbClr val="419639"/>
      </a:accent1>
      <a:accent2>
        <a:srgbClr val="FCD116"/>
      </a:accent2>
      <a:accent3>
        <a:srgbClr val="EF2B2D"/>
      </a:accent3>
      <a:accent4>
        <a:srgbClr val="7C1C51"/>
      </a:accent4>
      <a:accent5>
        <a:srgbClr val="00337F"/>
      </a:accent5>
      <a:accent6>
        <a:srgbClr val="00B5D6"/>
      </a:accent6>
      <a:hlink>
        <a:srgbClr val="78BE20"/>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2025</TotalTime>
  <Words>2615</Words>
  <Application>Microsoft Office PowerPoint</Application>
  <PresentationFormat>Apresentação na tela (4:3)</PresentationFormat>
  <Paragraphs>251</Paragraphs>
  <Slides>30</Slides>
  <Notes>29</Notes>
  <HiddenSlides>0</HiddenSlides>
  <MMClips>0</MMClips>
  <ScaleCrop>false</ScaleCrop>
  <HeadingPairs>
    <vt:vector size="6" baseType="variant">
      <vt:variant>
        <vt:lpstr>Fontes usadas</vt:lpstr>
      </vt:variant>
      <vt:variant>
        <vt:i4>2</vt:i4>
      </vt:variant>
      <vt:variant>
        <vt:lpstr>Modelo de design</vt:lpstr>
      </vt:variant>
      <vt:variant>
        <vt:i4>7</vt:i4>
      </vt:variant>
      <vt:variant>
        <vt:lpstr>Títulos de slides</vt:lpstr>
      </vt:variant>
      <vt:variant>
        <vt:i4>30</vt:i4>
      </vt:variant>
    </vt:vector>
  </HeadingPairs>
  <TitlesOfParts>
    <vt:vector size="39" baseType="lpstr">
      <vt:lpstr>Arial</vt:lpstr>
      <vt:lpstr>Calibri</vt:lpstr>
      <vt:lpstr>blank</vt:lpstr>
      <vt:lpstr>blank</vt:lpstr>
      <vt:lpstr>blank</vt:lpstr>
      <vt:lpstr>blank</vt:lpstr>
      <vt:lpstr>blank</vt:lpstr>
      <vt:lpstr>blank</vt:lpstr>
      <vt:lpstr>blank</vt:lpstr>
      <vt:lpstr>Invasive Species Compendium Instruction Manual</vt:lpstr>
      <vt:lpstr>Slide 2</vt:lpstr>
      <vt:lpstr>The aims of the second part of this training  manual are to:</vt:lpstr>
      <vt:lpstr>Datasheets and useful lists</vt:lpstr>
      <vt:lpstr>Datasheets and useful lists</vt:lpstr>
      <vt:lpstr>Slide 6</vt:lpstr>
      <vt:lpstr>Slide 7</vt:lpstr>
      <vt:lpstr>Advanced search options for searching datasheets</vt:lpstr>
      <vt:lpstr>A simple, Advanced Search… ‘Ethiopia’</vt:lpstr>
      <vt:lpstr>Species in the Compendium listed as present in Ethiopia</vt:lpstr>
      <vt:lpstr>Limitations of species lists generated using the Advanced Search</vt:lpstr>
      <vt:lpstr>Using Boolean operators with Advanced Searches</vt:lpstr>
      <vt:lpstr>The Advanced Datasheet Search and Expert Searches… becoming a search expert… </vt:lpstr>
      <vt:lpstr>Useful prefixes to searches… Species Distribution</vt:lpstr>
      <vt:lpstr>Examples using Australia</vt:lpstr>
      <vt:lpstr>Other useful prefixes for expert searches…</vt:lpstr>
      <vt:lpstr>Creating lists using controlled vocabulary</vt:lpstr>
      <vt:lpstr>.. creating more lists using controlled vocabulary</vt:lpstr>
      <vt:lpstr>Common problems and troubleshooting</vt:lpstr>
      <vt:lpstr>Invasive Species Compendium: Bibliographic, or ‘Abstracts’ database</vt:lpstr>
      <vt:lpstr>Bibliographic records – linkage with datasheets</vt:lpstr>
      <vt:lpstr>Advanced searching of bibliographic references in the Compendium</vt:lpstr>
      <vt:lpstr>… some more example searches to try…</vt:lpstr>
      <vt:lpstr>Further resources available through the Compendium</vt:lpstr>
      <vt:lpstr>Self-test activities</vt:lpstr>
      <vt:lpstr>Self-test activities</vt:lpstr>
      <vt:lpstr>Self-test activities</vt:lpstr>
      <vt:lpstr>Self-test activities</vt:lpstr>
      <vt:lpstr>After using this training manual on the Invasive Species Compendium you should be able to…</vt:lpstr>
      <vt:lpstr>Slide 30</vt:lpstr>
    </vt:vector>
  </TitlesOfParts>
  <Company>CAB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- 36bold white</dc:title>
  <dc:creator>Gareth Richards (CABI)</dc:creator>
  <cp:lastModifiedBy>marinas</cp:lastModifiedBy>
  <cp:revision>200</cp:revision>
  <cp:lastPrinted>2012-09-06T13:39:22Z</cp:lastPrinted>
  <dcterms:created xsi:type="dcterms:W3CDTF">2012-01-16T11:48:55Z</dcterms:created>
  <dcterms:modified xsi:type="dcterms:W3CDTF">2013-08-28T17:22:14Z</dcterms:modified>
</cp:coreProperties>
</file>