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54"/>
  </p:notesMasterIdLst>
  <p:handoutMasterIdLst>
    <p:handoutMasterId r:id="rId55"/>
  </p:handoutMasterIdLst>
  <p:sldIdLst>
    <p:sldId id="287" r:id="rId2"/>
    <p:sldId id="328" r:id="rId3"/>
    <p:sldId id="434" r:id="rId4"/>
    <p:sldId id="435" r:id="rId5"/>
    <p:sldId id="436" r:id="rId6"/>
    <p:sldId id="358" r:id="rId7"/>
    <p:sldId id="329" r:id="rId8"/>
    <p:sldId id="331" r:id="rId9"/>
    <p:sldId id="332" r:id="rId10"/>
    <p:sldId id="333" r:id="rId11"/>
    <p:sldId id="394" r:id="rId12"/>
    <p:sldId id="359" r:id="rId13"/>
    <p:sldId id="334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33" r:id="rId22"/>
    <p:sldId id="402" r:id="rId23"/>
    <p:sldId id="403" r:id="rId24"/>
    <p:sldId id="404" r:id="rId25"/>
    <p:sldId id="405" r:id="rId26"/>
    <p:sldId id="406" r:id="rId27"/>
    <p:sldId id="407" r:id="rId28"/>
    <p:sldId id="408" r:id="rId29"/>
    <p:sldId id="409" r:id="rId30"/>
    <p:sldId id="410" r:id="rId31"/>
    <p:sldId id="411" r:id="rId32"/>
    <p:sldId id="413" r:id="rId33"/>
    <p:sldId id="414" r:id="rId34"/>
    <p:sldId id="412" r:id="rId35"/>
    <p:sldId id="415" r:id="rId36"/>
    <p:sldId id="416" r:id="rId37"/>
    <p:sldId id="432" r:id="rId38"/>
    <p:sldId id="417" r:id="rId39"/>
    <p:sldId id="420" r:id="rId40"/>
    <p:sldId id="418" r:id="rId41"/>
    <p:sldId id="419" r:id="rId42"/>
    <p:sldId id="421" r:id="rId43"/>
    <p:sldId id="422" r:id="rId44"/>
    <p:sldId id="423" r:id="rId45"/>
    <p:sldId id="425" r:id="rId46"/>
    <p:sldId id="426" r:id="rId47"/>
    <p:sldId id="427" r:id="rId48"/>
    <p:sldId id="428" r:id="rId49"/>
    <p:sldId id="429" r:id="rId50"/>
    <p:sldId id="430" r:id="rId51"/>
    <p:sldId id="431" r:id="rId52"/>
    <p:sldId id="393" r:id="rId5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FF"/>
    <a:srgbClr val="A41C5A"/>
    <a:srgbClr val="8C1C2C"/>
    <a:srgbClr val="CDCCC5"/>
    <a:srgbClr val="B8B6AC"/>
    <a:srgbClr val="00FF00"/>
    <a:srgbClr val="079D2B"/>
    <a:srgbClr val="67AEE0"/>
    <a:srgbClr val="FF8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4" autoAdjust="0"/>
    <p:restoredTop sz="95274" autoAdjust="0"/>
  </p:normalViewPr>
  <p:slideViewPr>
    <p:cSldViewPr snapToGrid="0">
      <p:cViewPr varScale="1">
        <p:scale>
          <a:sx n="92" d="100"/>
          <a:sy n="92" d="100"/>
        </p:scale>
        <p:origin x="1170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-1428" y="-90"/>
      </p:cViewPr>
      <p:guideLst>
        <p:guide orient="horz" pos="2928"/>
        <p:guide pos="2208"/>
      </p:guideLst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AF49B822-08B8-48F4-BF55-325E0693AEEB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530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F3C21275-5C8B-4720-B353-E39780FE0458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570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457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472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810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417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906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674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02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277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745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95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886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7810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090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181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709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1508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015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0413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9908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4160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9524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6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9000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2849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3328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1416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7783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8365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270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1415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9074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7283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277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8614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872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46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647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47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0357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48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659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49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318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50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77915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51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008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703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13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20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299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872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</a:rPr>
              <a:t>help.ebsco.com</a:t>
            </a:r>
            <a:endParaRPr lang="en-US" altLang="en-US" sz="1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E3948-CB73-425F-94D4-5216D7099A68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87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help.ebsco.com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C9B53-A228-4F50-83B4-B59F8A38041B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039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help.ebsco.com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D8C57-1D9B-47FC-A8F6-6E4E47E01639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489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DBCA8-73C2-44C7-BB94-B75A41CFF1A5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0527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help.ebsco.com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4967D-4735-435C-9AB7-EA9D81A143E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457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0C94B-F5F3-434E-A2D8-518DFF1EA69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472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823976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5575" y="157161"/>
            <a:ext cx="8832850" cy="8273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help.ebsco.com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976376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162" y="1211328"/>
            <a:ext cx="8324214" cy="4801990"/>
          </a:xfrm>
        </p:spPr>
        <p:txBody>
          <a:bodyPr/>
          <a:lstStyle>
            <a:lvl1pPr marL="0" indent="0" algn="l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069" y="317622"/>
            <a:ext cx="7772400" cy="561594"/>
          </a:xfrm>
        </p:spPr>
        <p:txBody>
          <a:bodyPr/>
          <a:lstStyle>
            <a:lvl1pPr algn="ctr">
              <a:buNone/>
              <a:defRPr sz="3200" b="0" cap="none" baseline="0">
                <a:solidFill>
                  <a:srgbClr val="1FA64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347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329" y="1211327"/>
            <a:ext cx="8973659" cy="5489511"/>
          </a:xfrm>
        </p:spPr>
        <p:txBody>
          <a:bodyPr/>
          <a:lstStyle>
            <a:lvl1pPr marL="0" indent="0" algn="l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2949" y="152399"/>
            <a:ext cx="6501039" cy="882715"/>
          </a:xfrm>
        </p:spPr>
        <p:txBody>
          <a:bodyPr anchor="ctr"/>
          <a:lstStyle>
            <a:lvl1pPr algn="ctr">
              <a:buNone/>
              <a:defRPr sz="4000" b="1" cap="none" baseline="0">
                <a:solidFill>
                  <a:srgbClr val="1FA6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" title="EBSCOhost Logo">
            <a:extLst>
              <a:ext uri="{FF2B5EF4-FFF2-40B4-BE49-F238E27FC236}">
                <a16:creationId xmlns:a16="http://schemas.microsoft.com/office/drawing/2014/main" xmlns="" id="{9E226B0A-ED23-4D98-AD41-1252506AD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073"/>
            <a:ext cx="2434999" cy="68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68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281" y="2822448"/>
            <a:ext cx="6501039" cy="506354"/>
          </a:xfrm>
        </p:spPr>
        <p:txBody>
          <a:bodyPr/>
          <a:lstStyle>
            <a:lvl1pPr algn="ctr">
              <a:buNone/>
              <a:defRPr sz="3600" b="1" cap="none" baseline="0">
                <a:solidFill>
                  <a:srgbClr val="1FA64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" title="EBSCOhost Logo">
            <a:extLst>
              <a:ext uri="{FF2B5EF4-FFF2-40B4-BE49-F238E27FC236}">
                <a16:creationId xmlns:a16="http://schemas.microsoft.com/office/drawing/2014/main" xmlns="" id="{9E226B0A-ED23-4D98-AD41-1252506AD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073"/>
            <a:ext cx="2434999" cy="68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BADF385-47F5-49C9-9708-33770ABA0E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help.ebsco.com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2B158B1-91DA-4343-A5DD-B570E01C90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445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B992F-147A-4988-B16E-F256FAE9A3C9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656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help.ebsco.com</a:t>
            </a: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6BF50-784C-4456-B57C-872D6B75AD7E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541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52201-60B3-4FBA-B127-CFA402E8F011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793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help.ebsco.com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6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help.ebsco.com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0"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0"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rgbClr val="1A3F6D"/>
                </a:solidFill>
              </a:defRPr>
            </a:lvl1pPr>
          </a:lstStyle>
          <a:p>
            <a:pPr>
              <a:defRPr/>
            </a:pPr>
            <a:fld id="{BA283608-543F-4B61-8AEB-B5C090AC64BE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40" name="Picture 56" descr="top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93" r:id="rId1"/>
    <p:sldLayoutId id="2147484494" r:id="rId2"/>
    <p:sldLayoutId id="2147484495" r:id="rId3"/>
    <p:sldLayoutId id="2147484504" r:id="rId4"/>
    <p:sldLayoutId id="2147484505" r:id="rId5"/>
    <p:sldLayoutId id="2147484496" r:id="rId6"/>
    <p:sldLayoutId id="2147484497" r:id="rId7"/>
    <p:sldLayoutId id="2147484498" r:id="rId8"/>
    <p:sldLayoutId id="2147484499" r:id="rId9"/>
    <p:sldLayoutId id="2147484500" r:id="rId10"/>
    <p:sldLayoutId id="2147484501" r:id="rId11"/>
    <p:sldLayoutId id="2147484502" r:id="rId12"/>
    <p:sldLayoutId id="214748450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1A3F6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buscador.periodicos.capes.gov.br/V/V3QBDIXDVG8IEA9JLAJGFFVJLYYT3G7R5R5HYHUEDAPXNUDKSB-08697?func=find-db-info&amp;doc_num=000005012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ebsco-portuguese.webex.com/" TargetMode="External"/><Relationship Id="rId2" Type="http://schemas.openxmlformats.org/officeDocument/2006/relationships/hyperlink" Target="http://support.ebsco.com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>
          <a:xfrm>
            <a:off x="1276350" y="3582945"/>
            <a:ext cx="6591300" cy="1452041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8800" b="0" cap="none" spc="0" dirty="0">
                <a:solidFill>
                  <a:srgbClr val="1FA64A"/>
                </a:solidFill>
                <a:latin typeface="+mj-lt"/>
              </a:rPr>
              <a:t>B</a:t>
            </a:r>
            <a:r>
              <a:rPr lang="pt-BR" sz="8800" b="0" cap="none" spc="0" dirty="0" err="1">
                <a:solidFill>
                  <a:srgbClr val="1FA64A"/>
                </a:solidFill>
                <a:latin typeface="+mj-lt"/>
              </a:rPr>
              <a:t>ásico</a:t>
            </a:r>
            <a:endParaRPr lang="en-US" sz="2400" b="0" cap="none" spc="0" dirty="0">
              <a:solidFill>
                <a:srgbClr val="1FA64A"/>
              </a:solidFill>
              <a:latin typeface="+mj-lt"/>
              <a:ea typeface="+mj-ea"/>
              <a:cs typeface="+mj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4000" cap="none" spc="0" dirty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+mj-cs"/>
            </a:endParaRPr>
          </a:p>
        </p:txBody>
      </p:sp>
      <p:sp>
        <p:nvSpPr>
          <p:cNvPr id="15363" name="Titl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Tutorial de </a:t>
            </a:r>
            <a:r>
              <a:rPr lang="en-US" altLang="en-US" dirty="0" err="1">
                <a:solidFill>
                  <a:schemeClr val="tx1"/>
                </a:solidFill>
              </a:rPr>
              <a:t>Uso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5365" name="Rectangle 6"/>
          <p:cNvSpPr>
            <a:spLocks noGrp="1" noChangeArrowheads="1"/>
          </p:cNvSpPr>
          <p:nvPr/>
        </p:nvSpPr>
        <p:spPr bwMode="auto">
          <a:xfrm>
            <a:off x="158750" y="6408738"/>
            <a:ext cx="88265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endParaRPr lang="en-US" altLang="en-US" sz="1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5366" name="Picture 1" title="EBSCOhost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2409394"/>
            <a:ext cx="5829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CDCA6F7-4BE0-4FAD-88DB-83F4D466ABF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7666181" y="6408738"/>
            <a:ext cx="1319069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DEZ 2018 MV</a:t>
            </a:r>
          </a:p>
        </p:txBody>
      </p:sp>
      <p:pic>
        <p:nvPicPr>
          <p:cNvPr id="8" name="Picture 5" descr="capes-72012-RGB.png">
            <a:extLst>
              <a:ext uri="{FF2B5EF4-FFF2-40B4-BE49-F238E27FC236}">
                <a16:creationId xmlns:a16="http://schemas.microsoft.com/office/drawing/2014/main" xmlns="" id="{6AABE16B-B95E-4F0E-914C-E36DF160876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4315" y="280252"/>
            <a:ext cx="1224158" cy="112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Resultado de imagem para ebsco information services png">
            <a:extLst>
              <a:ext uri="{FF2B5EF4-FFF2-40B4-BE49-F238E27FC236}">
                <a16:creationId xmlns:a16="http://schemas.microsoft.com/office/drawing/2014/main" xmlns="" id="{5E9BC004-4794-44C8-B35B-FAD45798A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009" y="5611443"/>
            <a:ext cx="1217757" cy="59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EB610C26-F896-4AA8-86EF-47D6F874A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8" y="1050927"/>
            <a:ext cx="8988424" cy="57770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363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Busca</a:t>
            </a:r>
            <a:r>
              <a:rPr lang="en-US" altLang="en-US" dirty="0"/>
              <a:t> </a:t>
            </a:r>
            <a:r>
              <a:rPr lang="en-US" altLang="en-US" dirty="0" err="1"/>
              <a:t>básica</a:t>
            </a:r>
            <a:endParaRPr lang="en-US" altLang="en-US" b="1" dirty="0">
              <a:solidFill>
                <a:srgbClr val="1FA64A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EC7F9F-5D6A-40FA-B049-1D8B2CF7480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9231" y="5390450"/>
            <a:ext cx="8745538" cy="246255"/>
          </a:xfrm>
        </p:spPr>
        <p:txBody>
          <a:bodyPr/>
          <a:lstStyle/>
          <a:p>
            <a:pPr marL="0" indent="0" algn="ctr">
              <a:buNone/>
            </a:pPr>
            <a:r>
              <a:rPr lang="pt-BR" altLang="en-US" sz="2800" dirty="0"/>
              <a:t>Nesta tela, você tem a opção de </a:t>
            </a:r>
            <a:r>
              <a:rPr lang="pt-BR" altLang="en-US" sz="2800" dirty="0" err="1"/>
              <a:t>autocompletar</a:t>
            </a:r>
            <a:r>
              <a:rPr lang="pt-BR" alt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5526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98BB06A-094C-4913-9BC9-E26D065A8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8" y="1050927"/>
            <a:ext cx="8988424" cy="57657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363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1FA64A"/>
                </a:solidFill>
              </a:rPr>
              <a:t>Busca</a:t>
            </a:r>
            <a:r>
              <a:rPr lang="en-US" altLang="en-US" b="1" dirty="0">
                <a:solidFill>
                  <a:srgbClr val="1FA64A"/>
                </a:solidFill>
              </a:rPr>
              <a:t> </a:t>
            </a:r>
            <a:r>
              <a:rPr lang="en-US" altLang="en-US" b="1" dirty="0" err="1">
                <a:solidFill>
                  <a:srgbClr val="1FA64A"/>
                </a:solidFill>
              </a:rPr>
              <a:t>básica</a:t>
            </a:r>
            <a:endParaRPr lang="en-US" altLang="en-US" b="1" dirty="0">
              <a:solidFill>
                <a:srgbClr val="1FA64A"/>
              </a:solidFill>
            </a:endParaRPr>
          </a:p>
        </p:txBody>
      </p:sp>
      <p:sp>
        <p:nvSpPr>
          <p:cNvPr id="8" name="Down Arrow 8">
            <a:extLst>
              <a:ext uri="{FF2B5EF4-FFF2-40B4-BE49-F238E27FC236}">
                <a16:creationId xmlns:a16="http://schemas.microsoft.com/office/drawing/2014/main" xmlns="" id="{44EC888A-C726-48BB-81A2-0FD4BF7F8614}"/>
              </a:ext>
            </a:extLst>
          </p:cNvPr>
          <p:cNvSpPr/>
          <p:nvPr/>
        </p:nvSpPr>
        <p:spPr>
          <a:xfrm rot="2129832">
            <a:off x="6793255" y="2497305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78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4E272-9BC6-47AF-B88C-A7EAFC129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Página de Resultados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16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8A45494-96AE-4EA9-AC4E-AD7F906FFE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01" b="2903"/>
          <a:stretch/>
        </p:blipFill>
        <p:spPr>
          <a:xfrm>
            <a:off x="77788" y="1050927"/>
            <a:ext cx="8988422" cy="57063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363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1FA64A"/>
                </a:solidFill>
              </a:rPr>
              <a:t>Página</a:t>
            </a:r>
            <a:r>
              <a:rPr lang="en-US" altLang="en-US" b="1" dirty="0">
                <a:solidFill>
                  <a:srgbClr val="1FA64A"/>
                </a:solidFill>
              </a:rPr>
              <a:t> de </a:t>
            </a:r>
            <a:r>
              <a:rPr lang="en-US" altLang="en-US" b="1" dirty="0" err="1">
                <a:solidFill>
                  <a:srgbClr val="1FA64A"/>
                </a:solidFill>
              </a:rPr>
              <a:t>Resultados</a:t>
            </a:r>
            <a:endParaRPr lang="en-US" altLang="en-US" b="1" dirty="0">
              <a:solidFill>
                <a:srgbClr val="1FA64A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88ECCC14-0A6C-42BB-A0FF-277E3BAF936D}"/>
              </a:ext>
            </a:extLst>
          </p:cNvPr>
          <p:cNvSpPr/>
          <p:nvPr/>
        </p:nvSpPr>
        <p:spPr>
          <a:xfrm>
            <a:off x="77788" y="2068847"/>
            <a:ext cx="1600541" cy="4704255"/>
          </a:xfrm>
          <a:prstGeom prst="roundRect">
            <a:avLst>
              <a:gd name="adj" fmla="val 7822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67F52A4A-1876-4E72-9D76-C3F0A1F5B31A}"/>
              </a:ext>
            </a:extLst>
          </p:cNvPr>
          <p:cNvSpPr/>
          <p:nvPr/>
        </p:nvSpPr>
        <p:spPr>
          <a:xfrm>
            <a:off x="1759350" y="2068847"/>
            <a:ext cx="5856790" cy="4704255"/>
          </a:xfrm>
          <a:prstGeom prst="roundRect">
            <a:avLst>
              <a:gd name="adj" fmla="val 2256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F85A1141-0B6A-4C4A-AA2B-3DC4F148C804}"/>
              </a:ext>
            </a:extLst>
          </p:cNvPr>
          <p:cNvSpPr/>
          <p:nvPr/>
        </p:nvSpPr>
        <p:spPr>
          <a:xfrm>
            <a:off x="7697466" y="2068847"/>
            <a:ext cx="1300222" cy="4704255"/>
          </a:xfrm>
          <a:prstGeom prst="roundRect">
            <a:avLst>
              <a:gd name="adj" fmla="val 7822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3CBC87-5C77-44D0-BBB8-159D63B2DA88}"/>
              </a:ext>
            </a:extLst>
          </p:cNvPr>
          <p:cNvSpPr txBox="1">
            <a:spLocks noChangeAspect="1"/>
          </p:cNvSpPr>
          <p:nvPr/>
        </p:nvSpPr>
        <p:spPr>
          <a:xfrm>
            <a:off x="354957" y="1798847"/>
            <a:ext cx="540000" cy="540000"/>
          </a:xfrm>
          <a:prstGeom prst="ellips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>
            <a:spAutoFit/>
          </a:bodyPr>
          <a:lstStyle/>
          <a:p>
            <a:pPr algn="ctr" defTabSz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9146FFD-083C-46F8-9C96-6A452BC66512}"/>
              </a:ext>
            </a:extLst>
          </p:cNvPr>
          <p:cNvSpPr txBox="1">
            <a:spLocks/>
          </p:cNvSpPr>
          <p:nvPr/>
        </p:nvSpPr>
        <p:spPr>
          <a:xfrm>
            <a:off x="4031999" y="1798847"/>
            <a:ext cx="540000" cy="540000"/>
          </a:xfrm>
          <a:prstGeom prst="ellips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>
            <a:spAutoFit/>
          </a:bodyPr>
          <a:lstStyle/>
          <a:p>
            <a:pPr algn="ctr" defTabSz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63CBBF-6155-47CF-99C1-732C19B5FFC2}"/>
              </a:ext>
            </a:extLst>
          </p:cNvPr>
          <p:cNvSpPr txBox="1">
            <a:spLocks/>
          </p:cNvSpPr>
          <p:nvPr/>
        </p:nvSpPr>
        <p:spPr>
          <a:xfrm>
            <a:off x="7947703" y="1798847"/>
            <a:ext cx="540000" cy="540000"/>
          </a:xfrm>
          <a:prstGeom prst="ellips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>
            <a:spAutoFit/>
          </a:bodyPr>
          <a:lstStyle/>
          <a:p>
            <a:pPr algn="ctr" defTabSz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83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8A45494-96AE-4EA9-AC4E-AD7F906FFE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01" b="2903"/>
          <a:stretch/>
        </p:blipFill>
        <p:spPr>
          <a:xfrm>
            <a:off x="77788" y="1050927"/>
            <a:ext cx="8988422" cy="57063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88ECCC14-0A6C-42BB-A0FF-277E3BAF936D}"/>
              </a:ext>
            </a:extLst>
          </p:cNvPr>
          <p:cNvSpPr/>
          <p:nvPr/>
        </p:nvSpPr>
        <p:spPr>
          <a:xfrm>
            <a:off x="77788" y="2068847"/>
            <a:ext cx="1600541" cy="4704255"/>
          </a:xfrm>
          <a:prstGeom prst="roundRect">
            <a:avLst>
              <a:gd name="adj" fmla="val 7822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3CBC87-5C77-44D0-BBB8-159D63B2DA88}"/>
              </a:ext>
            </a:extLst>
          </p:cNvPr>
          <p:cNvSpPr txBox="1">
            <a:spLocks noChangeAspect="1"/>
          </p:cNvSpPr>
          <p:nvPr/>
        </p:nvSpPr>
        <p:spPr>
          <a:xfrm>
            <a:off x="354957" y="1798847"/>
            <a:ext cx="540000" cy="540000"/>
          </a:xfrm>
          <a:prstGeom prst="ellips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>
            <a:spAutoFit/>
          </a:bodyPr>
          <a:lstStyle/>
          <a:p>
            <a:pPr algn="ctr" defTabSz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itle 13">
            <a:extLst>
              <a:ext uri="{FF2B5EF4-FFF2-40B4-BE49-F238E27FC236}">
                <a16:creationId xmlns:a16="http://schemas.microsoft.com/office/drawing/2014/main" xmlns="" id="{10A07EBA-5B71-40E5-8639-D7686F822643}"/>
              </a:ext>
            </a:extLst>
          </p:cNvPr>
          <p:cNvSpPr txBox="1">
            <a:spLocks/>
          </p:cNvSpPr>
          <p:nvPr/>
        </p:nvSpPr>
        <p:spPr bwMode="auto">
          <a:xfrm>
            <a:off x="2695349" y="304799"/>
            <a:ext cx="6501039" cy="88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1" kern="1200" cap="none" baseline="0">
                <a:solidFill>
                  <a:srgbClr val="1FA64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1" name="Title 13">
            <a:extLst>
              <a:ext uri="{FF2B5EF4-FFF2-40B4-BE49-F238E27FC236}">
                <a16:creationId xmlns:a16="http://schemas.microsoft.com/office/drawing/2014/main" xmlns="" id="{0C516F9E-6438-4E41-B27E-939365DF1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949" y="152399"/>
            <a:ext cx="7272383" cy="882715"/>
          </a:xfrm>
        </p:spPr>
        <p:txBody>
          <a:bodyPr/>
          <a:lstStyle/>
          <a:p>
            <a:pPr eaLnBrk="1" hangingPunct="1"/>
            <a:r>
              <a:rPr lang="pt-BR" altLang="en-US" dirty="0"/>
              <a:t>Facetas (ou filtros)</a:t>
            </a:r>
            <a:endParaRPr lang="en-US" altLang="en-US" b="1" dirty="0">
              <a:solidFill>
                <a:srgbClr val="1FA64A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21AEF65A-9386-4822-8599-5ACE240F831A}"/>
              </a:ext>
            </a:extLst>
          </p:cNvPr>
          <p:cNvSpPr/>
          <p:nvPr/>
        </p:nvSpPr>
        <p:spPr>
          <a:xfrm>
            <a:off x="1738948" y="2284344"/>
            <a:ext cx="7327262" cy="447294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409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8A45494-96AE-4EA9-AC4E-AD7F906FFE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947" r="82496" b="2903"/>
          <a:stretch/>
        </p:blipFill>
        <p:spPr>
          <a:xfrm>
            <a:off x="298554" y="1600200"/>
            <a:ext cx="1600541" cy="4592823"/>
          </a:xfrm>
          <a:prstGeom prst="rect">
            <a:avLst/>
          </a:prstGeom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88ECCC14-0A6C-42BB-A0FF-277E3BAF936D}"/>
              </a:ext>
            </a:extLst>
          </p:cNvPr>
          <p:cNvSpPr/>
          <p:nvPr/>
        </p:nvSpPr>
        <p:spPr>
          <a:xfrm>
            <a:off x="298554" y="1504582"/>
            <a:ext cx="1600541" cy="4704255"/>
          </a:xfrm>
          <a:prstGeom prst="roundRect">
            <a:avLst>
              <a:gd name="adj" fmla="val 7822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3CBC87-5C77-44D0-BBB8-159D63B2DA88}"/>
              </a:ext>
            </a:extLst>
          </p:cNvPr>
          <p:cNvSpPr txBox="1">
            <a:spLocks noChangeAspect="1"/>
          </p:cNvSpPr>
          <p:nvPr/>
        </p:nvSpPr>
        <p:spPr>
          <a:xfrm>
            <a:off x="575723" y="1234582"/>
            <a:ext cx="540000" cy="540000"/>
          </a:xfrm>
          <a:prstGeom prst="ellips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>
            <a:spAutoFit/>
          </a:bodyPr>
          <a:lstStyle/>
          <a:p>
            <a:pPr algn="ctr" defTabSz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xmlns="" id="{3BD815E9-1831-42CB-8B50-ED088A05A476}"/>
              </a:ext>
            </a:extLst>
          </p:cNvPr>
          <p:cNvSpPr txBox="1">
            <a:spLocks/>
          </p:cNvSpPr>
          <p:nvPr/>
        </p:nvSpPr>
        <p:spPr bwMode="auto">
          <a:xfrm>
            <a:off x="2590800" y="1600200"/>
            <a:ext cx="60960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facetas são inteligentes, ou seja, se alteram de acordo com a temática.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Exemplo: </a:t>
            </a:r>
          </a:p>
          <a:p>
            <a:pPr lvl="1" eaLnBrk="1" hangingPunct="1"/>
            <a:r>
              <a:rPr kumimoji="0" lang="pt-BR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Termo de busca: </a:t>
            </a:r>
            <a:r>
              <a:rPr lang="pt-BR" altLang="en-US" dirty="0">
                <a:solidFill>
                  <a:sysClr val="windowText" lastClr="000000"/>
                </a:solidFill>
                <a:latin typeface="Calibri"/>
              </a:rPr>
              <a:t/>
            </a:r>
            <a:br>
              <a:rPr lang="pt-BR" altLang="en-US" dirty="0">
                <a:solidFill>
                  <a:sysClr val="windowText" lastClr="000000"/>
                </a:solidFill>
                <a:latin typeface="Calibri"/>
              </a:rPr>
            </a:br>
            <a:r>
              <a:rPr lang="pt-BR" altLang="en-US" b="1" i="1" dirty="0" err="1">
                <a:solidFill>
                  <a:sysClr val="windowText" lastClr="000000"/>
                </a:solidFill>
                <a:latin typeface="Calibri"/>
              </a:rPr>
              <a:t>bronchitis</a:t>
            </a:r>
            <a:r>
              <a:rPr lang="pt-BR" altLang="en-US" dirty="0">
                <a:solidFill>
                  <a:sysClr val="windowText" lastClr="000000"/>
                </a:solidFill>
                <a:latin typeface="Calibri"/>
              </a:rPr>
              <a:t> (bronquite: inflamação da mucosa da traqueia e dos brônquios)</a:t>
            </a:r>
            <a:endParaRPr kumimoji="0" lang="pt-BR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pt-BR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Filtros variáveis: </a:t>
            </a:r>
          </a:p>
          <a:p>
            <a:pPr marL="1143000" marR="0" lvl="2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Idade ou faixas etárias</a:t>
            </a:r>
          </a:p>
          <a:p>
            <a:pPr marL="1143000" marR="0" lvl="2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Gênero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le 13">
            <a:extLst>
              <a:ext uri="{FF2B5EF4-FFF2-40B4-BE49-F238E27FC236}">
                <a16:creationId xmlns:a16="http://schemas.microsoft.com/office/drawing/2014/main" xmlns="" id="{841B8379-783B-4B38-A1D7-90F1DE2F3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949" y="152399"/>
            <a:ext cx="6501039" cy="882715"/>
          </a:xfrm>
        </p:spPr>
        <p:txBody>
          <a:bodyPr/>
          <a:lstStyle/>
          <a:p>
            <a:pPr eaLnBrk="1" hangingPunct="1"/>
            <a:r>
              <a:rPr lang="pt-BR" altLang="en-US" dirty="0"/>
              <a:t>Facetas (ou filtros)</a:t>
            </a:r>
            <a:endParaRPr lang="en-US" altLang="en-US" b="1" dirty="0">
              <a:solidFill>
                <a:srgbClr val="1FA6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36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9CBB445-5E02-46CA-A264-C7D3B6472068}"/>
              </a:ext>
            </a:extLst>
          </p:cNvPr>
          <p:cNvGrpSpPr>
            <a:grpSpLocks noChangeAspect="1"/>
          </p:cNvGrpSpPr>
          <p:nvPr/>
        </p:nvGrpSpPr>
        <p:grpSpPr>
          <a:xfrm>
            <a:off x="207099" y="741686"/>
            <a:ext cx="2240537" cy="5511917"/>
            <a:chOff x="207099" y="1135108"/>
            <a:chExt cx="2080615" cy="51184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147EE901-371B-4FCB-B7C1-2E60F8F6F4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6466" r="83635" b="4906"/>
            <a:stretch/>
          </p:blipFill>
          <p:spPr>
            <a:xfrm>
              <a:off x="207099" y="1135108"/>
              <a:ext cx="1901481" cy="5118495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Down Arrow 8">
              <a:extLst>
                <a:ext uri="{FF2B5EF4-FFF2-40B4-BE49-F238E27FC236}">
                  <a16:creationId xmlns:a16="http://schemas.microsoft.com/office/drawing/2014/main" xmlns="" id="{A1A4FDA1-7507-4C54-9901-EE189A1DB233}"/>
                </a:ext>
              </a:extLst>
            </p:cNvPr>
            <p:cNvSpPr/>
            <p:nvPr/>
          </p:nvSpPr>
          <p:spPr>
            <a:xfrm rot="3679603">
              <a:off x="1603129" y="1598486"/>
              <a:ext cx="323797" cy="581845"/>
            </a:xfrm>
            <a:prstGeom prst="downArrow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Down Arrow 8">
              <a:extLst>
                <a:ext uri="{FF2B5EF4-FFF2-40B4-BE49-F238E27FC236}">
                  <a16:creationId xmlns:a16="http://schemas.microsoft.com/office/drawing/2014/main" xmlns="" id="{8FB12BCF-87A1-42F1-AAB5-F0C417C25516}"/>
                </a:ext>
              </a:extLst>
            </p:cNvPr>
            <p:cNvSpPr/>
            <p:nvPr/>
          </p:nvSpPr>
          <p:spPr>
            <a:xfrm rot="8180342">
              <a:off x="1963917" y="3238292"/>
              <a:ext cx="323797" cy="581845"/>
            </a:xfrm>
            <a:prstGeom prst="downArrow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3" name="Content Placeholder 37">
            <a:extLst>
              <a:ext uri="{FF2B5EF4-FFF2-40B4-BE49-F238E27FC236}">
                <a16:creationId xmlns:a16="http://schemas.microsoft.com/office/drawing/2014/main" xmlns="" id="{51C35764-95B8-4ADD-85FD-2E5796DA92C0}"/>
              </a:ext>
            </a:extLst>
          </p:cNvPr>
          <p:cNvSpPr txBox="1">
            <a:spLocks/>
          </p:cNvSpPr>
          <p:nvPr/>
        </p:nvSpPr>
        <p:spPr bwMode="auto">
          <a:xfrm>
            <a:off x="3967073" y="1600200"/>
            <a:ext cx="471972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Resumo da pesquisa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pt-BR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Apresenta os termos utilizados para busca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pt-BR" altLang="en-US" dirty="0">
                <a:solidFill>
                  <a:sysClr val="windowText" lastClr="000000"/>
                </a:solidFill>
                <a:latin typeface="Calibri"/>
              </a:rPr>
              <a:t>Apresenta os expansores e limitadores selecionados</a:t>
            </a:r>
            <a:endParaRPr kumimoji="0" lang="pt-BR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pt-BR" altLang="en-US" dirty="0">
                <a:solidFill>
                  <a:sysClr val="windowText" lastClr="000000"/>
                </a:solidFill>
                <a:latin typeface="Calibri"/>
              </a:rPr>
              <a:t>Apresenta </a:t>
            </a:r>
            <a:r>
              <a:rPr kumimoji="0" lang="pt-BR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todos os filtros aplicados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pt-BR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Permite eliminar filtros clicando no </a:t>
            </a:r>
            <a:r>
              <a:rPr kumimoji="0" lang="pt-BR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3">
            <a:extLst>
              <a:ext uri="{FF2B5EF4-FFF2-40B4-BE49-F238E27FC236}">
                <a16:creationId xmlns:a16="http://schemas.microsoft.com/office/drawing/2014/main" xmlns="" id="{62486528-9D3B-469F-8F37-A9945DC9898F}"/>
              </a:ext>
            </a:extLst>
          </p:cNvPr>
          <p:cNvSpPr txBox="1">
            <a:spLocks/>
          </p:cNvSpPr>
          <p:nvPr/>
        </p:nvSpPr>
        <p:spPr bwMode="auto">
          <a:xfrm>
            <a:off x="2542949" y="152399"/>
            <a:ext cx="6501039" cy="88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3600" b="1" kern="1200" cap="none" baseline="0">
                <a:solidFill>
                  <a:srgbClr val="1FA64A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pt-BR" altLang="en-US"/>
              <a:t>Facetas (ou filtros)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0376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444F65C-430E-4E95-9B88-CE0950289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82" y="2134624"/>
            <a:ext cx="2752725" cy="351472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Down Arrow 8">
            <a:extLst>
              <a:ext uri="{FF2B5EF4-FFF2-40B4-BE49-F238E27FC236}">
                <a16:creationId xmlns:a16="http://schemas.microsoft.com/office/drawing/2014/main" xmlns="" id="{2E92B855-156D-4C30-AFF4-1388809696A6}"/>
              </a:ext>
            </a:extLst>
          </p:cNvPr>
          <p:cNvSpPr/>
          <p:nvPr/>
        </p:nvSpPr>
        <p:spPr>
          <a:xfrm rot="13484169">
            <a:off x="393891" y="4372402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Down Arrow 8">
            <a:extLst>
              <a:ext uri="{FF2B5EF4-FFF2-40B4-BE49-F238E27FC236}">
                <a16:creationId xmlns:a16="http://schemas.microsoft.com/office/drawing/2014/main" xmlns="" id="{16714E75-1C16-4B26-96B1-30AD189A2A5A}"/>
              </a:ext>
            </a:extLst>
          </p:cNvPr>
          <p:cNvSpPr/>
          <p:nvPr/>
        </p:nvSpPr>
        <p:spPr>
          <a:xfrm rot="13484169">
            <a:off x="498883" y="5013622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Content Placeholder 37">
            <a:extLst>
              <a:ext uri="{FF2B5EF4-FFF2-40B4-BE49-F238E27FC236}">
                <a16:creationId xmlns:a16="http://schemas.microsoft.com/office/drawing/2014/main" xmlns="" id="{77AEEE99-3ABF-4E7E-8F68-251A9A7CC4ED}"/>
              </a:ext>
            </a:extLst>
          </p:cNvPr>
          <p:cNvSpPr txBox="1">
            <a:spLocks/>
          </p:cNvSpPr>
          <p:nvPr/>
        </p:nvSpPr>
        <p:spPr>
          <a:xfrm>
            <a:off x="3838269" y="1600200"/>
            <a:ext cx="5153331" cy="4724400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Limite para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Permite filtrar por documentos com Texto Completo, Analisado por especialistas (</a:t>
            </a:r>
            <a:r>
              <a:rPr kumimoji="0" lang="pt-BR" sz="24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peer</a:t>
            </a:r>
            <a:r>
              <a:rPr kumimoji="0" lang="pt-BR" sz="24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4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reviewed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ou artigos e contenham imagens.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período de publicação pode ser alterado digitando a data ou movendo os retângulos azuis</a:t>
            </a:r>
          </a:p>
          <a:p>
            <a:pPr lvl="2" indent="-285750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Note que pode haver até 2 anos posteriores à presente na data, isso indica que a EBSCO possui os registros bibliográficos do que ainda vai ser publicado (</a:t>
            </a:r>
            <a:r>
              <a:rPr kumimoji="0" lang="pt-BR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early</a:t>
            </a:r>
            <a:r>
              <a:rPr kumimoji="0" lang="pt-BR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access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3">
            <a:extLst>
              <a:ext uri="{FF2B5EF4-FFF2-40B4-BE49-F238E27FC236}">
                <a16:creationId xmlns:a16="http://schemas.microsoft.com/office/drawing/2014/main" xmlns="" id="{D6FA7382-7B6A-44EA-BB95-D654C23AC297}"/>
              </a:ext>
            </a:extLst>
          </p:cNvPr>
          <p:cNvSpPr txBox="1">
            <a:spLocks/>
          </p:cNvSpPr>
          <p:nvPr/>
        </p:nvSpPr>
        <p:spPr bwMode="auto">
          <a:xfrm>
            <a:off x="2542949" y="152399"/>
            <a:ext cx="6501039" cy="88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3600" b="1" kern="1200" cap="none" baseline="0">
                <a:solidFill>
                  <a:srgbClr val="1FA64A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pt-BR" altLang="en-US" dirty="0"/>
              <a:t>Facetas (ou filtros)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7001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8F9CE92-9AEF-4951-8AF3-3DBB7A13A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54" y="763518"/>
            <a:ext cx="2322876" cy="5822886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Down Arrow 8">
            <a:extLst>
              <a:ext uri="{FF2B5EF4-FFF2-40B4-BE49-F238E27FC236}">
                <a16:creationId xmlns:a16="http://schemas.microsoft.com/office/drawing/2014/main" xmlns="" id="{2E92B855-156D-4C30-AFF4-1388809696A6}"/>
              </a:ext>
            </a:extLst>
          </p:cNvPr>
          <p:cNvSpPr/>
          <p:nvPr/>
        </p:nvSpPr>
        <p:spPr>
          <a:xfrm rot="13484169">
            <a:off x="415259" y="1113292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Down Arrow 8">
            <a:extLst>
              <a:ext uri="{FF2B5EF4-FFF2-40B4-BE49-F238E27FC236}">
                <a16:creationId xmlns:a16="http://schemas.microsoft.com/office/drawing/2014/main" xmlns="" id="{16714E75-1C16-4B26-96B1-30AD189A2A5A}"/>
              </a:ext>
            </a:extLst>
          </p:cNvPr>
          <p:cNvSpPr/>
          <p:nvPr/>
        </p:nvSpPr>
        <p:spPr>
          <a:xfrm rot="13484169">
            <a:off x="415260" y="4120271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ontent Placeholder 37">
            <a:extLst>
              <a:ext uri="{FF2B5EF4-FFF2-40B4-BE49-F238E27FC236}">
                <a16:creationId xmlns:a16="http://schemas.microsoft.com/office/drawing/2014/main" xmlns="" id="{4983F1E6-271D-4BB9-A0B2-00F423028891}"/>
              </a:ext>
            </a:extLst>
          </p:cNvPr>
          <p:cNvSpPr txBox="1">
            <a:spLocks/>
          </p:cNvSpPr>
          <p:nvPr/>
        </p:nvSpPr>
        <p:spPr>
          <a:xfrm>
            <a:off x="3586480" y="1600200"/>
            <a:ext cx="4978400" cy="4724400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Assuntos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 ambos, a função é especificar o conteúdo geral.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Baseia-se nos demais resultados.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diferença é que o primeiro é baseado em termos normalizados e o segundo em entradas principais (assunto mais importante)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itle 13">
            <a:extLst>
              <a:ext uri="{FF2B5EF4-FFF2-40B4-BE49-F238E27FC236}">
                <a16:creationId xmlns:a16="http://schemas.microsoft.com/office/drawing/2014/main" xmlns="" id="{177E6745-4744-498B-8661-7BE85C433638}"/>
              </a:ext>
            </a:extLst>
          </p:cNvPr>
          <p:cNvSpPr txBox="1">
            <a:spLocks/>
          </p:cNvSpPr>
          <p:nvPr/>
        </p:nvSpPr>
        <p:spPr bwMode="auto">
          <a:xfrm>
            <a:off x="2542949" y="152399"/>
            <a:ext cx="6501039" cy="88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3600" b="1" kern="1200" cap="none" baseline="0">
                <a:solidFill>
                  <a:srgbClr val="1FA64A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pt-BR" altLang="en-US" dirty="0"/>
              <a:t>Facetas (ou filtros)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0970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5EDCBEA-80F4-4847-8FD5-238C6FA55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54" y="671158"/>
            <a:ext cx="1776502" cy="598335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Down Arrow 8">
            <a:extLst>
              <a:ext uri="{FF2B5EF4-FFF2-40B4-BE49-F238E27FC236}">
                <a16:creationId xmlns:a16="http://schemas.microsoft.com/office/drawing/2014/main" xmlns="" id="{2E92B855-156D-4C30-AFF4-1388809696A6}"/>
              </a:ext>
            </a:extLst>
          </p:cNvPr>
          <p:cNvSpPr/>
          <p:nvPr/>
        </p:nvSpPr>
        <p:spPr>
          <a:xfrm rot="13484169">
            <a:off x="390531" y="744191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Down Arrow 8">
            <a:extLst>
              <a:ext uri="{FF2B5EF4-FFF2-40B4-BE49-F238E27FC236}">
                <a16:creationId xmlns:a16="http://schemas.microsoft.com/office/drawing/2014/main" xmlns="" id="{16714E75-1C16-4B26-96B1-30AD189A2A5A}"/>
              </a:ext>
            </a:extLst>
          </p:cNvPr>
          <p:cNvSpPr/>
          <p:nvPr/>
        </p:nvSpPr>
        <p:spPr>
          <a:xfrm rot="13484169">
            <a:off x="390530" y="3671477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Content Placeholder 37">
            <a:extLst>
              <a:ext uri="{FF2B5EF4-FFF2-40B4-BE49-F238E27FC236}">
                <a16:creationId xmlns:a16="http://schemas.microsoft.com/office/drawing/2014/main" xmlns="" id="{E2493942-79D7-4A44-B9D8-DBD26BECC833}"/>
              </a:ext>
            </a:extLst>
          </p:cNvPr>
          <p:cNvSpPr txBox="1">
            <a:spLocks/>
          </p:cNvSpPr>
          <p:nvPr/>
        </p:nvSpPr>
        <p:spPr bwMode="auto">
          <a:xfrm>
            <a:off x="3281680" y="1600200"/>
            <a:ext cx="570992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Empresa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pt-BR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Apresenta empresas que foram citadas ou que produziram algum conteúdo (empresa como autor)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en-US" sz="2800" b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NAICS/Indústria</a:t>
            </a:r>
          </a:p>
          <a:p>
            <a:pPr lvl="1" eaLnBrk="1" hangingPunct="1">
              <a:defRPr/>
            </a:pPr>
            <a:r>
              <a:rPr kumimoji="0" lang="pt-BR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NAICS (</a:t>
            </a:r>
            <a:r>
              <a:rPr lang="en-US" altLang="en-US" i="1" dirty="0">
                <a:solidFill>
                  <a:sysClr val="windowText" lastClr="000000"/>
                </a:solidFill>
                <a:latin typeface="Calibri"/>
              </a:rPr>
              <a:t>North American Industry Classification System</a:t>
            </a:r>
            <a:r>
              <a:rPr lang="en-US" altLang="en-US" dirty="0">
                <a:solidFill>
                  <a:sysClr val="windowText" lastClr="000000"/>
                </a:solidFill>
                <a:latin typeface="Calibri"/>
              </a:rPr>
              <a:t>) </a:t>
            </a:r>
            <a:r>
              <a:rPr kumimoji="0" lang="pt-BR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 uma classificação internacional de tipos de indústrias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pt-BR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Permite relacionar a temática à uma área de indústria específica</a:t>
            </a:r>
          </a:p>
        </p:txBody>
      </p:sp>
      <p:sp>
        <p:nvSpPr>
          <p:cNvPr id="17" name="Title 13">
            <a:extLst>
              <a:ext uri="{FF2B5EF4-FFF2-40B4-BE49-F238E27FC236}">
                <a16:creationId xmlns:a16="http://schemas.microsoft.com/office/drawing/2014/main" xmlns="" id="{AF9D6F30-AA33-4CBB-B002-FAED929A09F2}"/>
              </a:ext>
            </a:extLst>
          </p:cNvPr>
          <p:cNvSpPr txBox="1">
            <a:spLocks/>
          </p:cNvSpPr>
          <p:nvPr/>
        </p:nvSpPr>
        <p:spPr bwMode="auto">
          <a:xfrm>
            <a:off x="2542949" y="152399"/>
            <a:ext cx="6501039" cy="88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3600" b="1" kern="1200" cap="none" baseline="0">
                <a:solidFill>
                  <a:srgbClr val="1FA64A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pt-BR" altLang="en-US" dirty="0"/>
              <a:t>Facetas (ou filtros)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5339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18"/>
          <p:cNvSpPr>
            <a:spLocks noGrp="1"/>
          </p:cNvSpPr>
          <p:nvPr>
            <p:ph type="body" idx="1"/>
          </p:nvPr>
        </p:nvSpPr>
        <p:spPr>
          <a:xfrm>
            <a:off x="399162" y="1153453"/>
            <a:ext cx="8324214" cy="480199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 ACESSAR AS BASES DE DADOS DA EBSCO</a:t>
            </a:r>
          </a:p>
          <a:p>
            <a:pPr algn="l">
              <a:spcBef>
                <a:spcPts val="0"/>
              </a:spcBef>
            </a:pPr>
            <a:r>
              <a:rPr lang="pt-BR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BUSCA básica</a:t>
            </a:r>
          </a:p>
          <a:p>
            <a:pPr marL="617538" lvl="1" indent="-342900">
              <a:spcBef>
                <a:spcPts val="0"/>
              </a:spcBef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pt-BR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Tela de busca</a:t>
            </a:r>
          </a:p>
          <a:p>
            <a:pPr marL="617538" lvl="1" indent="-342900">
              <a:spcBef>
                <a:spcPts val="0"/>
              </a:spcBef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pt-BR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Escolher bases de dados</a:t>
            </a:r>
          </a:p>
          <a:p>
            <a:pPr algn="l">
              <a:spcBef>
                <a:spcPts val="0"/>
              </a:spcBef>
            </a:pPr>
            <a:r>
              <a:rPr lang="pt-BR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Página de resultados</a:t>
            </a:r>
          </a:p>
          <a:p>
            <a:pPr marL="617538" lvl="1" indent="-342900">
              <a:spcBef>
                <a:spcPts val="0"/>
              </a:spcBef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pt-BR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Ordenar, Mudar Opções de página e Compartilhar</a:t>
            </a:r>
          </a:p>
          <a:p>
            <a:pPr marL="617538" lvl="1" indent="-342900">
              <a:spcBef>
                <a:spcPts val="0"/>
              </a:spcBef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pt-BR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Limitar resultados</a:t>
            </a:r>
          </a:p>
          <a:p>
            <a:pPr marL="617538" lvl="1" indent="-342900">
              <a:spcBef>
                <a:spcPts val="0"/>
              </a:spcBef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pt-BR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Aplicar facetas (filtros)</a:t>
            </a:r>
          </a:p>
          <a:p>
            <a:pPr>
              <a:spcBef>
                <a:spcPts val="0"/>
              </a:spcBef>
            </a:pPr>
            <a:r>
              <a:rPr lang="pt-BR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 (DOCUMENTO)</a:t>
            </a:r>
          </a:p>
          <a:p>
            <a:pPr marL="617538" lvl="1" indent="-342900">
              <a:spcBef>
                <a:spcPts val="0"/>
              </a:spcBef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pt-BR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 informações do documento recuperado</a:t>
            </a:r>
          </a:p>
          <a:p>
            <a:pPr marL="617538" lvl="1" indent="-342900">
              <a:spcBef>
                <a:spcPts val="0"/>
              </a:spcBef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pt-BR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Acessar o Texto Completo</a:t>
            </a:r>
          </a:p>
          <a:p>
            <a:pPr algn="l">
              <a:spcBef>
                <a:spcPts val="0"/>
              </a:spcBef>
            </a:pPr>
            <a:r>
              <a:rPr lang="pt-BR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FERRAMENTAS</a:t>
            </a:r>
          </a:p>
          <a:p>
            <a:pPr marL="617538" lvl="1" indent="-342900">
              <a:spcBef>
                <a:spcPts val="0"/>
              </a:spcBef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pt-BR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Usar ferramentas de produtividade</a:t>
            </a:r>
          </a:p>
          <a:p>
            <a:pPr marL="617538" lvl="1" indent="-342900">
              <a:spcBef>
                <a:spcPts val="0"/>
              </a:spcBef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pt-BR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Usar ferramentas de compartilhamento</a:t>
            </a:r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000" cap="none" spc="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5363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1FA64A"/>
                </a:solidFill>
              </a:rPr>
              <a:t>Tópicos</a:t>
            </a:r>
            <a:endParaRPr lang="en-US" altLang="en-US" b="1" dirty="0">
              <a:solidFill>
                <a:srgbClr val="1FA64A"/>
              </a:solidFill>
            </a:endParaRPr>
          </a:p>
        </p:txBody>
      </p:sp>
      <p:sp>
        <p:nvSpPr>
          <p:cNvPr id="15365" name="Rectangle 6"/>
          <p:cNvSpPr>
            <a:spLocks noGrp="1" noChangeArrowheads="1"/>
          </p:cNvSpPr>
          <p:nvPr/>
        </p:nvSpPr>
        <p:spPr bwMode="auto">
          <a:xfrm>
            <a:off x="158750" y="6408738"/>
            <a:ext cx="88265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help.ebsco.com</a:t>
            </a:r>
          </a:p>
        </p:txBody>
      </p:sp>
      <p:pic>
        <p:nvPicPr>
          <p:cNvPr id="8" name="Picture 1" title="EBSCOhost Logo">
            <a:extLst>
              <a:ext uri="{FF2B5EF4-FFF2-40B4-BE49-F238E27FC236}">
                <a16:creationId xmlns:a16="http://schemas.microsoft.com/office/drawing/2014/main" xmlns="" id="{A34BABD1-090E-47C4-9309-B306BFD0E5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213585"/>
            <a:ext cx="2434999" cy="68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95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C283970-81E8-4145-A4D0-90AFA83A5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54" y="809698"/>
            <a:ext cx="2667000" cy="313372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Down Arrow 8">
            <a:extLst>
              <a:ext uri="{FF2B5EF4-FFF2-40B4-BE49-F238E27FC236}">
                <a16:creationId xmlns:a16="http://schemas.microsoft.com/office/drawing/2014/main" xmlns="" id="{2E92B855-156D-4C30-AFF4-1388809696A6}"/>
              </a:ext>
            </a:extLst>
          </p:cNvPr>
          <p:cNvSpPr/>
          <p:nvPr/>
        </p:nvSpPr>
        <p:spPr>
          <a:xfrm rot="13484169">
            <a:off x="415258" y="1044097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ontent Placeholder 37">
            <a:extLst>
              <a:ext uri="{FF2B5EF4-FFF2-40B4-BE49-F238E27FC236}">
                <a16:creationId xmlns:a16="http://schemas.microsoft.com/office/drawing/2014/main" xmlns="" id="{53E683B5-C9E0-47C7-B680-98B1B5E860AB}"/>
              </a:ext>
            </a:extLst>
          </p:cNvPr>
          <p:cNvSpPr txBox="1">
            <a:spLocks/>
          </p:cNvSpPr>
          <p:nvPr/>
        </p:nvSpPr>
        <p:spPr bwMode="auto">
          <a:xfrm>
            <a:off x="3733800" y="1600200"/>
            <a:ext cx="52578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Geografia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pt-BR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Apresenta aspectos geográficos dos resultados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pt-BR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 a localização geográfica da instituição a qual o autor está filiado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pt-BR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 você estiver buscando documentos cujo aspecto geográfico seja relevante, você precisa indicar o local (país, estado, região, cidade) como </a:t>
            </a:r>
            <a:r>
              <a:rPr kumimoji="0" lang="pt-BR" altLang="en-US" sz="24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Assunto</a:t>
            </a:r>
            <a:r>
              <a:rPr kumimoji="0" lang="pt-BR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na busca.</a:t>
            </a:r>
          </a:p>
        </p:txBody>
      </p:sp>
      <p:sp>
        <p:nvSpPr>
          <p:cNvPr id="11" name="Title 13">
            <a:extLst>
              <a:ext uri="{FF2B5EF4-FFF2-40B4-BE49-F238E27FC236}">
                <a16:creationId xmlns:a16="http://schemas.microsoft.com/office/drawing/2014/main" xmlns="" id="{546A721D-1705-4FCE-BCDA-B11313390F8E}"/>
              </a:ext>
            </a:extLst>
          </p:cNvPr>
          <p:cNvSpPr txBox="1">
            <a:spLocks/>
          </p:cNvSpPr>
          <p:nvPr/>
        </p:nvSpPr>
        <p:spPr bwMode="auto">
          <a:xfrm>
            <a:off x="2542949" y="152399"/>
            <a:ext cx="6501039" cy="88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3600" b="1" kern="1200" cap="none" baseline="0">
                <a:solidFill>
                  <a:srgbClr val="1FA64A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pt-BR" altLang="en-US" dirty="0"/>
              <a:t>Facetas (ou filtros)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6768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4E272-9BC6-47AF-B88C-A7EAFC129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412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8A45494-96AE-4EA9-AC4E-AD7F906FFE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01" b="2903"/>
          <a:stretch/>
        </p:blipFill>
        <p:spPr>
          <a:xfrm>
            <a:off x="77788" y="1050927"/>
            <a:ext cx="8988422" cy="57063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363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1FA64A"/>
                </a:solidFill>
              </a:rPr>
              <a:t>Resultado</a:t>
            </a:r>
            <a:endParaRPr lang="en-US" altLang="en-US" b="1" dirty="0">
              <a:solidFill>
                <a:srgbClr val="1FA64A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67F52A4A-1876-4E72-9D76-C3F0A1F5B31A}"/>
              </a:ext>
            </a:extLst>
          </p:cNvPr>
          <p:cNvSpPr/>
          <p:nvPr/>
        </p:nvSpPr>
        <p:spPr>
          <a:xfrm>
            <a:off x="1759350" y="2068847"/>
            <a:ext cx="5856790" cy="4704255"/>
          </a:xfrm>
          <a:prstGeom prst="roundRect">
            <a:avLst>
              <a:gd name="adj" fmla="val 2256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9146FFD-083C-46F8-9C96-6A452BC66512}"/>
              </a:ext>
            </a:extLst>
          </p:cNvPr>
          <p:cNvSpPr txBox="1">
            <a:spLocks/>
          </p:cNvSpPr>
          <p:nvPr/>
        </p:nvSpPr>
        <p:spPr>
          <a:xfrm>
            <a:off x="4031999" y="1798847"/>
            <a:ext cx="540000" cy="540000"/>
          </a:xfrm>
          <a:prstGeom prst="ellips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>
            <a:spAutoFit/>
          </a:bodyPr>
          <a:lstStyle/>
          <a:p>
            <a:pPr algn="ctr" defTabSz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84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7">
            <a:extLst>
              <a:ext uri="{FF2B5EF4-FFF2-40B4-BE49-F238E27FC236}">
                <a16:creationId xmlns:a16="http://schemas.microsoft.com/office/drawing/2014/main" xmlns="" id="{B7F49868-051A-4154-94D2-BB8612B3D96C}"/>
              </a:ext>
            </a:extLst>
          </p:cNvPr>
          <p:cNvSpPr txBox="1">
            <a:spLocks/>
          </p:cNvSpPr>
          <p:nvPr/>
        </p:nvSpPr>
        <p:spPr>
          <a:xfrm>
            <a:off x="685800" y="2362200"/>
            <a:ext cx="777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marR="0" lvl="0" indent="-342900" defTabSz="457200" eaLnBrk="1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defRPr>
            </a:lvl1pPr>
            <a:lvl2pPr marL="742950" marR="0" lvl="1" indent="-285750" defTabSz="457200" eaLnBrk="1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–"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1800">
                <a:latin typeface="+mn-lt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1800">
                <a:latin typeface="+mn-lt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1800">
                <a:latin typeface="+mn-lt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1800">
                <a:latin typeface="+mn-lt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1800">
                <a:latin typeface="+mn-lt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1800">
                <a:latin typeface="+mn-lt"/>
              </a:defRPr>
            </a:lvl9pPr>
          </a:lstStyle>
          <a:p>
            <a:r>
              <a:rPr lang="pt-BR" dirty="0"/>
              <a:t>A </a:t>
            </a:r>
            <a:r>
              <a:rPr lang="pt-BR" b="1" dirty="0"/>
              <a:t>barra superior dos resultados </a:t>
            </a:r>
            <a:r>
              <a:rPr lang="pt-BR" dirty="0"/>
              <a:t>exibe:</a:t>
            </a:r>
          </a:p>
          <a:p>
            <a:pPr lvl="1"/>
            <a:r>
              <a:rPr lang="pt-BR" i="1" dirty="0"/>
              <a:t>Quantidade de resultados</a:t>
            </a:r>
            <a:r>
              <a:rPr lang="pt-BR" dirty="0"/>
              <a:t> recuperados</a:t>
            </a:r>
          </a:p>
          <a:p>
            <a:pPr lvl="1"/>
            <a:r>
              <a:rPr lang="pt-BR" dirty="0"/>
              <a:t>Opção para alterar a </a:t>
            </a:r>
            <a:r>
              <a:rPr lang="pt-BR" i="1" dirty="0"/>
              <a:t>ordem dos resultados</a:t>
            </a:r>
            <a:r>
              <a:rPr lang="pt-BR" dirty="0"/>
              <a:t>: por relevância ou por data (mais recente ou mais antiga)</a:t>
            </a:r>
          </a:p>
          <a:p>
            <a:pPr lvl="1"/>
            <a:r>
              <a:rPr lang="pt-BR" i="1" dirty="0"/>
              <a:t>Opções de página</a:t>
            </a:r>
            <a:r>
              <a:rPr lang="pt-BR" dirty="0"/>
              <a:t>: permite personalizar a exibição de resultados (layout e quantidade de resultados)</a:t>
            </a:r>
          </a:p>
          <a:p>
            <a:pPr lvl="1"/>
            <a:r>
              <a:rPr lang="pt-BR" i="1" dirty="0"/>
              <a:t>Compartilhar</a:t>
            </a:r>
            <a:r>
              <a:rPr lang="pt-BR" dirty="0"/>
              <a:t>: permite criar alertas, salvar registros, salvar a busca e compartilhar a lista de resultados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EBD5C3E-7EDB-4183-8B47-38F84F6026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937"/>
          <a:stretch/>
        </p:blipFill>
        <p:spPr>
          <a:xfrm>
            <a:off x="271462" y="1432214"/>
            <a:ext cx="8601075" cy="673677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3">
            <a:extLst>
              <a:ext uri="{FF2B5EF4-FFF2-40B4-BE49-F238E27FC236}">
                <a16:creationId xmlns:a16="http://schemas.microsoft.com/office/drawing/2014/main" xmlns="" id="{EE3960D2-DFAD-425F-B382-37EEFDAAE7F5}"/>
              </a:ext>
            </a:extLst>
          </p:cNvPr>
          <p:cNvSpPr txBox="1">
            <a:spLocks/>
          </p:cNvSpPr>
          <p:nvPr/>
        </p:nvSpPr>
        <p:spPr bwMode="auto">
          <a:xfrm>
            <a:off x="2542949" y="152399"/>
            <a:ext cx="6501039" cy="88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3600" b="1" kern="1200" cap="none" baseline="0">
                <a:solidFill>
                  <a:srgbClr val="1FA64A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altLang="en-US" dirty="0" err="1"/>
              <a:t>Resultado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4864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4A0EF94-9E68-4EE7-B1D3-5462426941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41" t="20978" r="17518" b="7531"/>
          <a:stretch/>
        </p:blipFill>
        <p:spPr>
          <a:xfrm>
            <a:off x="544294" y="1403927"/>
            <a:ext cx="7131124" cy="49599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21E0146-4480-4823-84DD-02CFD97B4E82}"/>
              </a:ext>
            </a:extLst>
          </p:cNvPr>
          <p:cNvSpPr/>
          <p:nvPr/>
        </p:nvSpPr>
        <p:spPr>
          <a:xfrm>
            <a:off x="544294" y="1369291"/>
            <a:ext cx="2687782" cy="461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xmlns="" id="{DAD3CD3B-1030-4AB7-9CC5-BCFFCF6CE7D2}"/>
              </a:ext>
            </a:extLst>
          </p:cNvPr>
          <p:cNvSpPr txBox="1">
            <a:spLocks/>
          </p:cNvSpPr>
          <p:nvPr/>
        </p:nvSpPr>
        <p:spPr bwMode="auto">
          <a:xfrm>
            <a:off x="6317673" y="1369292"/>
            <a:ext cx="2578289" cy="487449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marR="0" lvl="0" indent="-342900" defTabSz="457200" eaLnBrk="1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defRPr>
            </a:lvl1pPr>
            <a:lvl2pPr marL="742950" marR="0" lvl="1" indent="-285750" defTabSz="457200" eaLnBrk="1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–"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1800">
                <a:latin typeface="+mn-lt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1800">
                <a:latin typeface="+mn-lt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1800">
                <a:latin typeface="+mn-lt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1800">
                <a:latin typeface="+mn-lt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1800">
                <a:latin typeface="+mn-lt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1800">
                <a:latin typeface="+mn-lt"/>
              </a:defRPr>
            </a:lvl9pPr>
          </a:lstStyle>
          <a:p>
            <a:r>
              <a:rPr lang="pt-BR" altLang="en-US" dirty="0"/>
              <a:t>As </a:t>
            </a:r>
            <a:r>
              <a:rPr lang="pt-BR" altLang="en-US" b="1" dirty="0"/>
              <a:t>opções de página </a:t>
            </a:r>
            <a:r>
              <a:rPr lang="pt-BR" altLang="en-US" dirty="0"/>
              <a:t>permitem personalizar a visualização.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B529170-982F-4792-A9C6-175A6695D3AC}"/>
              </a:ext>
            </a:extLst>
          </p:cNvPr>
          <p:cNvSpPr/>
          <p:nvPr/>
        </p:nvSpPr>
        <p:spPr>
          <a:xfrm>
            <a:off x="594169" y="1831110"/>
            <a:ext cx="3858451" cy="453274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D94CD72-A153-44E2-AB42-DC8F6F635B84}"/>
              </a:ext>
            </a:extLst>
          </p:cNvPr>
          <p:cNvSpPr/>
          <p:nvPr/>
        </p:nvSpPr>
        <p:spPr>
          <a:xfrm>
            <a:off x="4452620" y="1752599"/>
            <a:ext cx="1836000" cy="444093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3">
            <a:extLst>
              <a:ext uri="{FF2B5EF4-FFF2-40B4-BE49-F238E27FC236}">
                <a16:creationId xmlns:a16="http://schemas.microsoft.com/office/drawing/2014/main" xmlns="" id="{B3B2FF46-8240-4B65-8DDE-B3E0CABA5976}"/>
              </a:ext>
            </a:extLst>
          </p:cNvPr>
          <p:cNvSpPr txBox="1">
            <a:spLocks/>
          </p:cNvSpPr>
          <p:nvPr/>
        </p:nvSpPr>
        <p:spPr bwMode="auto">
          <a:xfrm>
            <a:off x="2542949" y="152399"/>
            <a:ext cx="6501039" cy="88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3600" b="1" kern="1200" cap="none" baseline="0">
                <a:solidFill>
                  <a:srgbClr val="1FA64A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altLang="en-US" dirty="0" err="1"/>
              <a:t>Resultado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1531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21E0146-4480-4823-84DD-02CFD97B4E82}"/>
              </a:ext>
            </a:extLst>
          </p:cNvPr>
          <p:cNvSpPr/>
          <p:nvPr/>
        </p:nvSpPr>
        <p:spPr>
          <a:xfrm>
            <a:off x="544294" y="1369291"/>
            <a:ext cx="2687782" cy="461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xmlns="" id="{B1DFB366-CBA2-4159-AE7E-75E172D86BD0}"/>
              </a:ext>
            </a:extLst>
          </p:cNvPr>
          <p:cNvSpPr txBox="1">
            <a:spLocks/>
          </p:cNvSpPr>
          <p:nvPr/>
        </p:nvSpPr>
        <p:spPr bwMode="auto">
          <a:xfrm>
            <a:off x="619632" y="1567671"/>
            <a:ext cx="439940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opção </a:t>
            </a:r>
            <a:r>
              <a:rPr kumimoji="0" lang="pt-BR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Adicionar à pasta </a:t>
            </a:r>
            <a:r>
              <a:rPr kumimoji="0" lang="pt-BR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permite: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pt-BR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Salvar os resultados apresentados ou 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pt-BR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Salvar a busca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pt-BR" alt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en-US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Criar um alerta</a:t>
            </a:r>
            <a:r>
              <a:rPr kumimoji="0" lang="pt-BR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permite criar um </a:t>
            </a:r>
            <a:r>
              <a:rPr kumimoji="0" lang="pt-BR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alerta automático </a:t>
            </a:r>
            <a:r>
              <a:rPr kumimoji="0" lang="pt-BR" altLang="en-US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 será enviado </a:t>
            </a:r>
            <a:r>
              <a:rPr kumimoji="0" lang="pt-BR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 e-mail para avisar-lhe sobre novos resultados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Acessar o </a:t>
            </a:r>
            <a:r>
              <a:rPr kumimoji="0" lang="pt-BR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permanente</a:t>
            </a:r>
            <a:r>
              <a:rPr kumimoji="0" lang="pt-BR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 busca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Compartilhar em </a:t>
            </a:r>
            <a:r>
              <a:rPr kumimoji="0" lang="pt-BR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redes sociais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pt-BR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Nota: somente terá acesso quem estiver corretamente autenticado.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E5510B-39D1-461C-B564-6C504C126832}"/>
              </a:ext>
            </a:extLst>
          </p:cNvPr>
          <p:cNvGrpSpPr>
            <a:grpSpLocks noChangeAspect="1"/>
          </p:cNvGrpSpPr>
          <p:nvPr/>
        </p:nvGrpSpPr>
        <p:grpSpPr>
          <a:xfrm>
            <a:off x="5549896" y="908087"/>
            <a:ext cx="3049809" cy="5262972"/>
            <a:chOff x="5549897" y="1532827"/>
            <a:chExt cx="2020573" cy="348684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F59F515C-548E-474B-B46A-29C70AEBD0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1534" t="21574" r="19148" b="28997"/>
            <a:stretch/>
          </p:blipFill>
          <p:spPr>
            <a:xfrm>
              <a:off x="5549897" y="1703471"/>
              <a:ext cx="2020573" cy="3316204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5D94CD72-A153-44E2-AB42-DC8F6F635B84}"/>
                </a:ext>
              </a:extLst>
            </p:cNvPr>
            <p:cNvSpPr/>
            <p:nvPr/>
          </p:nvSpPr>
          <p:spPr>
            <a:xfrm>
              <a:off x="5549899" y="1988820"/>
              <a:ext cx="1996949" cy="301727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6C6F5FCA-95B2-4B2C-8C7F-234BB161D9CF}"/>
                </a:ext>
              </a:extLst>
            </p:cNvPr>
            <p:cNvSpPr/>
            <p:nvPr/>
          </p:nvSpPr>
          <p:spPr>
            <a:xfrm>
              <a:off x="5549897" y="1532827"/>
              <a:ext cx="999059" cy="4348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itle 13">
            <a:extLst>
              <a:ext uri="{FF2B5EF4-FFF2-40B4-BE49-F238E27FC236}">
                <a16:creationId xmlns:a16="http://schemas.microsoft.com/office/drawing/2014/main" xmlns="" id="{481A7829-6AAC-43C1-8EB1-A53F4A2E9F32}"/>
              </a:ext>
            </a:extLst>
          </p:cNvPr>
          <p:cNvSpPr txBox="1">
            <a:spLocks/>
          </p:cNvSpPr>
          <p:nvPr/>
        </p:nvSpPr>
        <p:spPr bwMode="auto">
          <a:xfrm>
            <a:off x="2542949" y="152399"/>
            <a:ext cx="6501039" cy="88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3600" b="1" kern="1200" cap="none" baseline="0">
                <a:solidFill>
                  <a:srgbClr val="1FA64A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altLang="en-US" dirty="0" err="1"/>
              <a:t>Resultado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545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9">
            <a:extLst>
              <a:ext uri="{FF2B5EF4-FFF2-40B4-BE49-F238E27FC236}">
                <a16:creationId xmlns:a16="http://schemas.microsoft.com/office/drawing/2014/main" xmlns="" id="{72EE439E-F7B6-413C-A01C-0E5490C2DE34}"/>
              </a:ext>
            </a:extLst>
          </p:cNvPr>
          <p:cNvSpPr txBox="1">
            <a:spLocks/>
          </p:cNvSpPr>
          <p:nvPr/>
        </p:nvSpPr>
        <p:spPr bwMode="auto">
          <a:xfrm>
            <a:off x="2895600" y="1600200"/>
            <a:ext cx="57912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 cada </a:t>
            </a:r>
            <a:r>
              <a:rPr kumimoji="0" lang="pt-BR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tipo de resultado</a:t>
            </a: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será indicado um ícone diferente, como é possível observar ao lado.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1EDF0F3-4550-46D9-AD71-4546F8A59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21" y="2112857"/>
            <a:ext cx="1209675" cy="1619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42E9C08-2B0F-42B4-BEB5-AE314F7C3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683" y="890905"/>
            <a:ext cx="1200150" cy="1190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99AE1F8-3CB4-40B8-95E8-98D3C7DD3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321" y="4966337"/>
            <a:ext cx="1133475" cy="133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D650815-CE0D-4CA4-90AB-85C3676570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096" y="3763434"/>
            <a:ext cx="923925" cy="1171575"/>
          </a:xfrm>
          <a:prstGeom prst="rect">
            <a:avLst/>
          </a:prstGeom>
        </p:spPr>
      </p:pic>
      <p:sp>
        <p:nvSpPr>
          <p:cNvPr id="17" name="Title 13">
            <a:extLst>
              <a:ext uri="{FF2B5EF4-FFF2-40B4-BE49-F238E27FC236}">
                <a16:creationId xmlns:a16="http://schemas.microsoft.com/office/drawing/2014/main" xmlns="" id="{3884829E-2E42-45FE-AE8C-A959BB7CD867}"/>
              </a:ext>
            </a:extLst>
          </p:cNvPr>
          <p:cNvSpPr txBox="1">
            <a:spLocks/>
          </p:cNvSpPr>
          <p:nvPr/>
        </p:nvSpPr>
        <p:spPr bwMode="auto">
          <a:xfrm>
            <a:off x="2542949" y="152399"/>
            <a:ext cx="6501039" cy="88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3600" b="1" kern="1200" cap="none" baseline="0">
                <a:solidFill>
                  <a:srgbClr val="1FA64A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altLang="en-US" dirty="0" err="1"/>
              <a:t>Resultado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0296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763EB03A-BFC6-4B19-BE55-B00B8CBE60DF}"/>
              </a:ext>
            </a:extLst>
          </p:cNvPr>
          <p:cNvSpPr txBox="1">
            <a:spLocks/>
          </p:cNvSpPr>
          <p:nvPr/>
        </p:nvSpPr>
        <p:spPr>
          <a:xfrm>
            <a:off x="508000" y="4341636"/>
            <a:ext cx="8472487" cy="1889760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Cada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resultado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apresenta uma breve descrição contendo: </a:t>
            </a:r>
            <a:b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Título, autor, fonte, base de dados e assuntos (descritores).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Permite adicionar à pasta pessoal (Ver tutoriais “Meu </a:t>
            </a: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EBSCO</a:t>
            </a:r>
            <a:r>
              <a:rPr kumimoji="0" lang="pt-BR" sz="2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host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”)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Além de imagens e formas de acesso possíveis para artigos: HTML e PDF.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0AE4ED-BA0E-4AA2-AB47-A5ECAFD06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1105893"/>
            <a:ext cx="7782560" cy="2903463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AF4F5943-434A-4B93-80B3-9F998369D667}"/>
              </a:ext>
            </a:extLst>
          </p:cNvPr>
          <p:cNvSpPr txBox="1">
            <a:spLocks/>
          </p:cNvSpPr>
          <p:nvPr/>
        </p:nvSpPr>
        <p:spPr bwMode="auto">
          <a:xfrm>
            <a:off x="2542949" y="152399"/>
            <a:ext cx="6501039" cy="88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3600" b="1" kern="1200" cap="none" baseline="0">
                <a:solidFill>
                  <a:srgbClr val="1FA64A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altLang="en-US" dirty="0" err="1"/>
              <a:t>Resultado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1106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1D1258C1-F791-4B24-A2EE-03351CC81652}"/>
              </a:ext>
            </a:extLst>
          </p:cNvPr>
          <p:cNvSpPr txBox="1">
            <a:spLocks/>
          </p:cNvSpPr>
          <p:nvPr/>
        </p:nvSpPr>
        <p:spPr>
          <a:xfrm>
            <a:off x="741680" y="5671486"/>
            <a:ext cx="7924800" cy="563562"/>
          </a:xfrm>
          <a:prstGeom prst="rect">
            <a:avLst/>
          </a:prstGeom>
        </p:spPr>
        <p:txBody>
          <a:bodyPr rtlCol="0">
            <a:normAutofit fontScale="625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Ao deixar o mouse na pequena lupa, abre-se uma pré-visualização de uma maior quantidade de informações sobre o documento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50F5CE1-4F31-4AB6-A2F7-865A74985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19" y="903034"/>
            <a:ext cx="7472218" cy="45028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85614E1-598A-4EDA-87C5-FBE84B4586E5}"/>
              </a:ext>
            </a:extLst>
          </p:cNvPr>
          <p:cNvSpPr/>
          <p:nvPr/>
        </p:nvSpPr>
        <p:spPr>
          <a:xfrm>
            <a:off x="443345" y="903034"/>
            <a:ext cx="1267200" cy="1846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FAF08C1-8D3A-4DC3-B439-2A73F640E06C}"/>
              </a:ext>
            </a:extLst>
          </p:cNvPr>
          <p:cNvSpPr/>
          <p:nvPr/>
        </p:nvSpPr>
        <p:spPr>
          <a:xfrm>
            <a:off x="6981439" y="1049882"/>
            <a:ext cx="1267200" cy="1358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3">
            <a:extLst>
              <a:ext uri="{FF2B5EF4-FFF2-40B4-BE49-F238E27FC236}">
                <a16:creationId xmlns:a16="http://schemas.microsoft.com/office/drawing/2014/main" xmlns="" id="{2F3F3FB4-AFFF-4564-A8E6-FCD72BCD93A6}"/>
              </a:ext>
            </a:extLst>
          </p:cNvPr>
          <p:cNvSpPr txBox="1">
            <a:spLocks/>
          </p:cNvSpPr>
          <p:nvPr/>
        </p:nvSpPr>
        <p:spPr bwMode="auto">
          <a:xfrm>
            <a:off x="2542949" y="152399"/>
            <a:ext cx="6501039" cy="88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3600" b="1" kern="1200" cap="none" baseline="0">
                <a:solidFill>
                  <a:srgbClr val="1FA64A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altLang="en-US" dirty="0" err="1"/>
              <a:t>Resultado</a:t>
            </a:r>
            <a:endParaRPr lang="en-US" altLang="en-US" dirty="0"/>
          </a:p>
        </p:txBody>
      </p:sp>
      <p:sp>
        <p:nvSpPr>
          <p:cNvPr id="10" name="Down Arrow 8">
            <a:extLst>
              <a:ext uri="{FF2B5EF4-FFF2-40B4-BE49-F238E27FC236}">
                <a16:creationId xmlns:a16="http://schemas.microsoft.com/office/drawing/2014/main" xmlns="" id="{A13168FB-3160-4A84-99F8-E6F857F0AD46}"/>
              </a:ext>
            </a:extLst>
          </p:cNvPr>
          <p:cNvSpPr/>
          <p:nvPr/>
        </p:nvSpPr>
        <p:spPr>
          <a:xfrm rot="2134446">
            <a:off x="7215823" y="2182934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98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0AE4ED-BA0E-4AA2-AB47-A5ECAFD06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1105893"/>
            <a:ext cx="7782560" cy="2903463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xmlns="" id="{F06F1730-B06C-4E2F-BF7E-CADE53FB9AE7}"/>
              </a:ext>
            </a:extLst>
          </p:cNvPr>
          <p:cNvSpPr txBox="1">
            <a:spLocks/>
          </p:cNvSpPr>
          <p:nvPr/>
        </p:nvSpPr>
        <p:spPr>
          <a:xfrm>
            <a:off x="762000" y="4561840"/>
            <a:ext cx="7040880" cy="1564323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Além disso é possível ver as imagens utilizadas nos artigos de modo individual.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Pode-se utilizá-las em trabalhos acadêmicos e aulas, desde que devidamente citada a fonte.</a:t>
            </a:r>
          </a:p>
        </p:txBody>
      </p:sp>
      <p:sp>
        <p:nvSpPr>
          <p:cNvPr id="11" name="Title 13">
            <a:extLst>
              <a:ext uri="{FF2B5EF4-FFF2-40B4-BE49-F238E27FC236}">
                <a16:creationId xmlns:a16="http://schemas.microsoft.com/office/drawing/2014/main" xmlns="" id="{31FB2F85-D193-4B39-BE83-5A138A3E60DE}"/>
              </a:ext>
            </a:extLst>
          </p:cNvPr>
          <p:cNvSpPr txBox="1">
            <a:spLocks/>
          </p:cNvSpPr>
          <p:nvPr/>
        </p:nvSpPr>
        <p:spPr bwMode="auto">
          <a:xfrm>
            <a:off x="2542949" y="152399"/>
            <a:ext cx="6501039" cy="88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3600" b="1" kern="1200" cap="none" baseline="0">
                <a:solidFill>
                  <a:srgbClr val="1FA64A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altLang="en-US" dirty="0" err="1"/>
              <a:t>Resultado</a:t>
            </a:r>
            <a:endParaRPr lang="en-US" altLang="en-US" dirty="0"/>
          </a:p>
        </p:txBody>
      </p:sp>
      <p:sp>
        <p:nvSpPr>
          <p:cNvPr id="12" name="Down Arrow 8">
            <a:extLst>
              <a:ext uri="{FF2B5EF4-FFF2-40B4-BE49-F238E27FC236}">
                <a16:creationId xmlns:a16="http://schemas.microsoft.com/office/drawing/2014/main" xmlns="" id="{DDCCDF80-2732-429B-8DE7-29BE1FA6E87F}"/>
              </a:ext>
            </a:extLst>
          </p:cNvPr>
          <p:cNvSpPr/>
          <p:nvPr/>
        </p:nvSpPr>
        <p:spPr>
          <a:xfrm rot="13484169">
            <a:off x="1011312" y="3269805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19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4E272-9BC6-47AF-B88C-A7EAFC129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80" y="1168400"/>
            <a:ext cx="7512639" cy="2260600"/>
          </a:xfrm>
        </p:spPr>
        <p:txBody>
          <a:bodyPr/>
          <a:lstStyle/>
          <a:p>
            <a:r>
              <a:rPr lang="pt-BR" dirty="0"/>
              <a:t>Como acessar as </a:t>
            </a:r>
            <a:br>
              <a:rPr lang="pt-BR" dirty="0"/>
            </a:br>
            <a:r>
              <a:rPr lang="pt-BR" dirty="0"/>
              <a:t>bases de dados da EBSCO</a:t>
            </a:r>
          </a:p>
        </p:txBody>
      </p:sp>
    </p:spTree>
    <p:extLst>
      <p:ext uri="{BB962C8B-B14F-4D97-AF65-F5344CB8AC3E}">
        <p14:creationId xmlns:p14="http://schemas.microsoft.com/office/powerpoint/2010/main" val="346151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80477AD-35DE-4D40-8611-41743EBE1E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671"/>
          <a:stretch/>
        </p:blipFill>
        <p:spPr>
          <a:xfrm>
            <a:off x="1667676" y="1075595"/>
            <a:ext cx="5751696" cy="4361920"/>
          </a:xfrm>
          <a:prstGeom prst="rect">
            <a:avLst/>
          </a:prstGeom>
        </p:spPr>
      </p:pic>
      <p:sp>
        <p:nvSpPr>
          <p:cNvPr id="7" name="Down Arrow 8">
            <a:extLst>
              <a:ext uri="{FF2B5EF4-FFF2-40B4-BE49-F238E27FC236}">
                <a16:creationId xmlns:a16="http://schemas.microsoft.com/office/drawing/2014/main" xmlns="" id="{196E96EF-2286-4FE4-B376-1D14DA35C32B}"/>
              </a:ext>
            </a:extLst>
          </p:cNvPr>
          <p:cNvSpPr/>
          <p:nvPr/>
        </p:nvSpPr>
        <p:spPr>
          <a:xfrm rot="12458989">
            <a:off x="2659467" y="1574931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C0B19991-BBAC-45B0-88A0-C7034C288DCB}"/>
              </a:ext>
            </a:extLst>
          </p:cNvPr>
          <p:cNvSpPr txBox="1">
            <a:spLocks/>
          </p:cNvSpPr>
          <p:nvPr/>
        </p:nvSpPr>
        <p:spPr>
          <a:xfrm>
            <a:off x="762000" y="5472048"/>
            <a:ext cx="7924800" cy="882715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Ao clicar na imagem, abre-se uma janela, onde é possível fazer o download da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imagem em alta resolução </a:t>
            </a:r>
            <a:r>
              <a:rPr kumimoji="0" lang="pt-BR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 também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copiar a fonte.</a:t>
            </a:r>
          </a:p>
        </p:txBody>
      </p:sp>
      <p:sp>
        <p:nvSpPr>
          <p:cNvPr id="11" name="Title 13">
            <a:extLst>
              <a:ext uri="{FF2B5EF4-FFF2-40B4-BE49-F238E27FC236}">
                <a16:creationId xmlns:a16="http://schemas.microsoft.com/office/drawing/2014/main" xmlns="" id="{10D81B30-43DF-4C44-8009-57083C9DA4E9}"/>
              </a:ext>
            </a:extLst>
          </p:cNvPr>
          <p:cNvSpPr txBox="1">
            <a:spLocks/>
          </p:cNvSpPr>
          <p:nvPr/>
        </p:nvSpPr>
        <p:spPr bwMode="auto">
          <a:xfrm>
            <a:off x="2542949" y="152399"/>
            <a:ext cx="6501039" cy="88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3600" b="1" kern="1200" cap="none" baseline="0">
                <a:solidFill>
                  <a:srgbClr val="1FA64A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altLang="en-US" dirty="0" err="1"/>
              <a:t>Resultado</a:t>
            </a:r>
            <a:endParaRPr lang="en-US" altLang="en-US" dirty="0"/>
          </a:p>
        </p:txBody>
      </p:sp>
      <p:sp>
        <p:nvSpPr>
          <p:cNvPr id="6" name="Down Arrow 8">
            <a:extLst>
              <a:ext uri="{FF2B5EF4-FFF2-40B4-BE49-F238E27FC236}">
                <a16:creationId xmlns:a16="http://schemas.microsoft.com/office/drawing/2014/main" xmlns="" id="{AC3141FB-FE72-4A4E-A985-E9A803886717}"/>
              </a:ext>
            </a:extLst>
          </p:cNvPr>
          <p:cNvSpPr/>
          <p:nvPr/>
        </p:nvSpPr>
        <p:spPr>
          <a:xfrm rot="16200000">
            <a:off x="2137812" y="4114931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98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EC498B-CD05-4C4D-A13C-3EDEE9AF7D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15" r="1763"/>
          <a:stretch/>
        </p:blipFill>
        <p:spPr>
          <a:xfrm>
            <a:off x="457199" y="1686560"/>
            <a:ext cx="8453763" cy="4393144"/>
          </a:xfrm>
          <a:prstGeom prst="rect">
            <a:avLst/>
          </a:prstGeom>
          <a:ln>
            <a:noFill/>
          </a:ln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29C8C677-6A80-4D1F-BFBA-5617D0367865}"/>
              </a:ext>
            </a:extLst>
          </p:cNvPr>
          <p:cNvSpPr/>
          <p:nvPr/>
        </p:nvSpPr>
        <p:spPr>
          <a:xfrm>
            <a:off x="229577" y="1601487"/>
            <a:ext cx="1570672" cy="4704255"/>
          </a:xfrm>
          <a:prstGeom prst="roundRect">
            <a:avLst>
              <a:gd name="adj" fmla="val 7822"/>
            </a:avLst>
          </a:prstGeom>
          <a:noFill/>
          <a:ln w="38100">
            <a:solidFill>
              <a:srgbClr val="A41C5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3">
            <a:extLst>
              <a:ext uri="{FF2B5EF4-FFF2-40B4-BE49-F238E27FC236}">
                <a16:creationId xmlns:a16="http://schemas.microsoft.com/office/drawing/2014/main" xmlns="" id="{0AA03774-5E53-4049-9234-7C945ADDDF76}"/>
              </a:ext>
            </a:extLst>
          </p:cNvPr>
          <p:cNvSpPr txBox="1">
            <a:spLocks/>
          </p:cNvSpPr>
          <p:nvPr/>
        </p:nvSpPr>
        <p:spPr bwMode="auto">
          <a:xfrm>
            <a:off x="2542949" y="152399"/>
            <a:ext cx="6501039" cy="88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3600" b="1" kern="1200" cap="none" baseline="0">
                <a:solidFill>
                  <a:srgbClr val="1FA64A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altLang="en-US" dirty="0" err="1"/>
              <a:t>Resultado</a:t>
            </a:r>
            <a:endParaRPr lang="en-US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40FAA1D-DC86-4252-B7E5-6882C1847F59}"/>
              </a:ext>
            </a:extLst>
          </p:cNvPr>
          <p:cNvSpPr txBox="1">
            <a:spLocks noChangeAspect="1"/>
          </p:cNvSpPr>
          <p:nvPr/>
        </p:nvSpPr>
        <p:spPr>
          <a:xfrm>
            <a:off x="476877" y="1229887"/>
            <a:ext cx="540000" cy="540000"/>
          </a:xfrm>
          <a:prstGeom prst="ellipse">
            <a:avLst/>
          </a:prstGeom>
          <a:solidFill>
            <a:srgbClr val="A41C5A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>
            <a:spAutoFit/>
          </a:bodyPr>
          <a:lstStyle/>
          <a:p>
            <a:pPr algn="ctr" defTabSz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743AB272-AC4E-4D12-B1CB-B10110D25B81}"/>
              </a:ext>
            </a:extLst>
          </p:cNvPr>
          <p:cNvSpPr/>
          <p:nvPr/>
        </p:nvSpPr>
        <p:spPr>
          <a:xfrm>
            <a:off x="7985760" y="1601487"/>
            <a:ext cx="925203" cy="4704255"/>
          </a:xfrm>
          <a:prstGeom prst="roundRect">
            <a:avLst>
              <a:gd name="adj" fmla="val 7822"/>
            </a:avLst>
          </a:prstGeom>
          <a:noFill/>
          <a:ln w="38100">
            <a:solidFill>
              <a:srgbClr val="A41C5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9C35F37-447C-4E66-92CD-A06EC5DBB5E6}"/>
              </a:ext>
            </a:extLst>
          </p:cNvPr>
          <p:cNvSpPr txBox="1">
            <a:spLocks/>
          </p:cNvSpPr>
          <p:nvPr/>
        </p:nvSpPr>
        <p:spPr>
          <a:xfrm>
            <a:off x="8069623" y="1229887"/>
            <a:ext cx="540000" cy="540000"/>
          </a:xfrm>
          <a:prstGeom prst="ellipse">
            <a:avLst/>
          </a:prstGeom>
          <a:solidFill>
            <a:srgbClr val="A41C5A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>
            <a:spAutoFit/>
          </a:bodyPr>
          <a:lstStyle/>
          <a:p>
            <a:pPr algn="ctr" defTabSz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FAED30B1-7D91-46DA-8AC2-CF8DABE6B1D2}"/>
              </a:ext>
            </a:extLst>
          </p:cNvPr>
          <p:cNvSpPr/>
          <p:nvPr/>
        </p:nvSpPr>
        <p:spPr>
          <a:xfrm>
            <a:off x="1948872" y="1601487"/>
            <a:ext cx="5874328" cy="4704255"/>
          </a:xfrm>
          <a:prstGeom prst="roundRect">
            <a:avLst>
              <a:gd name="adj" fmla="val 2256"/>
            </a:avLst>
          </a:prstGeom>
          <a:noFill/>
          <a:ln w="38100">
            <a:solidFill>
              <a:srgbClr val="A41C5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1B6390E-D6FD-4535-9486-42CE564F0078}"/>
              </a:ext>
            </a:extLst>
          </p:cNvPr>
          <p:cNvSpPr txBox="1">
            <a:spLocks/>
          </p:cNvSpPr>
          <p:nvPr/>
        </p:nvSpPr>
        <p:spPr>
          <a:xfrm>
            <a:off x="4153919" y="1229887"/>
            <a:ext cx="540000" cy="540000"/>
          </a:xfrm>
          <a:prstGeom prst="ellipse">
            <a:avLst/>
          </a:prstGeom>
          <a:solidFill>
            <a:srgbClr val="A41C5A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>
            <a:spAutoFit/>
          </a:bodyPr>
          <a:lstStyle/>
          <a:p>
            <a:pPr algn="ctr" defTabSz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2296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EC498B-CD05-4C4D-A13C-3EDEE9AF7D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15" r="83351"/>
          <a:stretch/>
        </p:blipFill>
        <p:spPr>
          <a:xfrm>
            <a:off x="457200" y="1686559"/>
            <a:ext cx="1440000" cy="4415545"/>
          </a:xfrm>
          <a:prstGeom prst="rect">
            <a:avLst/>
          </a:prstGeom>
          <a:ln>
            <a:noFill/>
          </a:ln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125D6A75-56C8-428B-B706-4EB9238A52D0}"/>
              </a:ext>
            </a:extLst>
          </p:cNvPr>
          <p:cNvSpPr txBox="1">
            <a:spLocks/>
          </p:cNvSpPr>
          <p:nvPr/>
        </p:nvSpPr>
        <p:spPr bwMode="auto">
          <a:xfrm>
            <a:off x="2621281" y="1601487"/>
            <a:ext cx="586296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altLang="en-US" dirty="0">
                <a:solidFill>
                  <a:sysClr val="windowText" lastClr="000000"/>
                </a:solidFill>
                <a:latin typeface="Calibri"/>
              </a:rPr>
              <a:t>Do</a:t>
            </a: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lado esquerdo são apresenta as </a:t>
            </a:r>
            <a:r>
              <a:rPr kumimoji="0" lang="pt-BR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formas de visualização do texto completo</a:t>
            </a:r>
            <a:r>
              <a:rPr kumimoji="0" lang="pt-BR" alt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(PDF e HTML)</a:t>
            </a:r>
            <a:r>
              <a:rPr kumimoji="0" lang="pt-BR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 </a:t>
            </a:r>
            <a:r>
              <a:rPr lang="pt-BR" altLang="en-US" dirty="0">
                <a:solidFill>
                  <a:sysClr val="windowText" lastClr="000000"/>
                </a:solidFill>
                <a:latin typeface="Calibri"/>
              </a:rPr>
              <a:t>link para localizar </a:t>
            </a:r>
            <a:r>
              <a:rPr kumimoji="0" lang="pt-BR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resultados semelhantes</a:t>
            </a: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76DE15B4-F9FA-422E-9B02-37AE37903C35}"/>
              </a:ext>
            </a:extLst>
          </p:cNvPr>
          <p:cNvSpPr/>
          <p:nvPr/>
        </p:nvSpPr>
        <p:spPr>
          <a:xfrm>
            <a:off x="229577" y="1601487"/>
            <a:ext cx="1570672" cy="4704255"/>
          </a:xfrm>
          <a:prstGeom prst="roundRect">
            <a:avLst>
              <a:gd name="adj" fmla="val 7822"/>
            </a:avLst>
          </a:prstGeom>
          <a:noFill/>
          <a:ln w="38100">
            <a:solidFill>
              <a:srgbClr val="A41C5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3">
            <a:extLst>
              <a:ext uri="{FF2B5EF4-FFF2-40B4-BE49-F238E27FC236}">
                <a16:creationId xmlns:a16="http://schemas.microsoft.com/office/drawing/2014/main" xmlns="" id="{005EC2E4-4263-4844-996A-D5701FAD3188}"/>
              </a:ext>
            </a:extLst>
          </p:cNvPr>
          <p:cNvSpPr txBox="1">
            <a:spLocks/>
          </p:cNvSpPr>
          <p:nvPr/>
        </p:nvSpPr>
        <p:spPr bwMode="auto">
          <a:xfrm>
            <a:off x="2542949" y="152399"/>
            <a:ext cx="6501039" cy="88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3600" b="1" kern="1200" cap="none" baseline="0">
                <a:solidFill>
                  <a:srgbClr val="1FA64A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altLang="en-US" dirty="0" err="1"/>
              <a:t>Resultado</a:t>
            </a:r>
            <a:endParaRPr lang="en-US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40FAA1D-DC86-4252-B7E5-6882C1847F59}"/>
              </a:ext>
            </a:extLst>
          </p:cNvPr>
          <p:cNvSpPr txBox="1">
            <a:spLocks noChangeAspect="1"/>
          </p:cNvSpPr>
          <p:nvPr/>
        </p:nvSpPr>
        <p:spPr>
          <a:xfrm>
            <a:off x="476877" y="1229887"/>
            <a:ext cx="540000" cy="540000"/>
          </a:xfrm>
          <a:prstGeom prst="ellipse">
            <a:avLst/>
          </a:prstGeom>
          <a:solidFill>
            <a:srgbClr val="A41C5A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>
            <a:spAutoFit/>
          </a:bodyPr>
          <a:lstStyle/>
          <a:p>
            <a:pPr algn="ctr" defTabSz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Down Arrow 8">
            <a:extLst>
              <a:ext uri="{FF2B5EF4-FFF2-40B4-BE49-F238E27FC236}">
                <a16:creationId xmlns:a16="http://schemas.microsoft.com/office/drawing/2014/main" xmlns="" id="{5866BC82-557A-4CE4-8A18-227C96EDF1DE}"/>
              </a:ext>
            </a:extLst>
          </p:cNvPr>
          <p:cNvSpPr/>
          <p:nvPr/>
        </p:nvSpPr>
        <p:spPr>
          <a:xfrm rot="7123359">
            <a:off x="1745450" y="3049597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93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3E23D9C-C382-4EB7-9FA4-47836DFACC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714" r="1252"/>
          <a:stretch/>
        </p:blipFill>
        <p:spPr>
          <a:xfrm>
            <a:off x="457199" y="1767841"/>
            <a:ext cx="8453763" cy="4299047"/>
          </a:xfrm>
          <a:prstGeom prst="rect">
            <a:avLst/>
          </a:prstGeom>
        </p:spPr>
      </p:pic>
      <p:sp>
        <p:nvSpPr>
          <p:cNvPr id="13" name="Title 13">
            <a:extLst>
              <a:ext uri="{FF2B5EF4-FFF2-40B4-BE49-F238E27FC236}">
                <a16:creationId xmlns:a16="http://schemas.microsoft.com/office/drawing/2014/main" xmlns="" id="{D7DE6662-DC95-4311-9185-4A270DE53DFC}"/>
              </a:ext>
            </a:extLst>
          </p:cNvPr>
          <p:cNvSpPr txBox="1">
            <a:spLocks/>
          </p:cNvSpPr>
          <p:nvPr/>
        </p:nvSpPr>
        <p:spPr bwMode="auto">
          <a:xfrm>
            <a:off x="2542949" y="152399"/>
            <a:ext cx="6501039" cy="88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3600" b="1" kern="1200" cap="none" baseline="0">
                <a:solidFill>
                  <a:srgbClr val="1FA64A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altLang="en-US" dirty="0" err="1"/>
              <a:t>Resultado</a:t>
            </a:r>
            <a:endParaRPr lang="en-US" alt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62152617-8AC8-40A4-9483-775FF0CD0D11}"/>
              </a:ext>
            </a:extLst>
          </p:cNvPr>
          <p:cNvSpPr/>
          <p:nvPr/>
        </p:nvSpPr>
        <p:spPr>
          <a:xfrm>
            <a:off x="229577" y="1601487"/>
            <a:ext cx="1570672" cy="4704255"/>
          </a:xfrm>
          <a:prstGeom prst="roundRect">
            <a:avLst>
              <a:gd name="adj" fmla="val 7822"/>
            </a:avLst>
          </a:prstGeom>
          <a:noFill/>
          <a:ln w="38100">
            <a:solidFill>
              <a:srgbClr val="A41C5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40FAA1D-DC86-4252-B7E5-6882C1847F59}"/>
              </a:ext>
            </a:extLst>
          </p:cNvPr>
          <p:cNvSpPr txBox="1">
            <a:spLocks noChangeAspect="1"/>
          </p:cNvSpPr>
          <p:nvPr/>
        </p:nvSpPr>
        <p:spPr>
          <a:xfrm>
            <a:off x="476877" y="1229887"/>
            <a:ext cx="540000" cy="540000"/>
          </a:xfrm>
          <a:prstGeom prst="ellipse">
            <a:avLst/>
          </a:prstGeom>
          <a:solidFill>
            <a:srgbClr val="A41C5A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>
            <a:spAutoFit/>
          </a:bodyPr>
          <a:lstStyle/>
          <a:p>
            <a:pPr algn="ctr" defTabSz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Down Arrow 8">
            <a:extLst>
              <a:ext uri="{FF2B5EF4-FFF2-40B4-BE49-F238E27FC236}">
                <a16:creationId xmlns:a16="http://schemas.microsoft.com/office/drawing/2014/main" xmlns="" id="{5866BC82-557A-4CE4-8A18-227C96EDF1DE}"/>
              </a:ext>
            </a:extLst>
          </p:cNvPr>
          <p:cNvSpPr/>
          <p:nvPr/>
        </p:nvSpPr>
        <p:spPr>
          <a:xfrm rot="14853776">
            <a:off x="239227" y="2086290"/>
            <a:ext cx="323797" cy="445651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039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35A2149-912A-4C27-9A93-AEDD7878AE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50"/>
          <a:stretch/>
        </p:blipFill>
        <p:spPr>
          <a:xfrm>
            <a:off x="357234" y="1035113"/>
            <a:ext cx="6501038" cy="3905369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Down Arrow 8">
            <a:extLst>
              <a:ext uri="{FF2B5EF4-FFF2-40B4-BE49-F238E27FC236}">
                <a16:creationId xmlns:a16="http://schemas.microsoft.com/office/drawing/2014/main" xmlns="" id="{196E96EF-2286-4FE4-B376-1D14DA35C32B}"/>
              </a:ext>
            </a:extLst>
          </p:cNvPr>
          <p:cNvSpPr/>
          <p:nvPr/>
        </p:nvSpPr>
        <p:spPr>
          <a:xfrm rot="13484169">
            <a:off x="5631568" y="1306297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13">
            <a:extLst>
              <a:ext uri="{FF2B5EF4-FFF2-40B4-BE49-F238E27FC236}">
                <a16:creationId xmlns:a16="http://schemas.microsoft.com/office/drawing/2014/main" xmlns="" id="{70EE1594-1A32-44AC-8892-102BDC77367A}"/>
              </a:ext>
            </a:extLst>
          </p:cNvPr>
          <p:cNvSpPr txBox="1">
            <a:spLocks/>
          </p:cNvSpPr>
          <p:nvPr/>
        </p:nvSpPr>
        <p:spPr bwMode="auto">
          <a:xfrm>
            <a:off x="2542949" y="152399"/>
            <a:ext cx="6501039" cy="88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3600" b="1" kern="1200" cap="none" baseline="0">
                <a:solidFill>
                  <a:srgbClr val="1FA64A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altLang="en-US" dirty="0" err="1"/>
              <a:t>Resultado</a:t>
            </a:r>
            <a:endParaRPr lang="en-US" altLang="en-US" dirty="0"/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xmlns="" id="{ECB79C10-0CA3-43AD-8649-36594A2E37F6}"/>
              </a:ext>
            </a:extLst>
          </p:cNvPr>
          <p:cNvSpPr txBox="1">
            <a:spLocks/>
          </p:cNvSpPr>
          <p:nvPr/>
        </p:nvSpPr>
        <p:spPr bwMode="auto">
          <a:xfrm>
            <a:off x="6858273" y="1035114"/>
            <a:ext cx="213332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176213" indent="-176213" eaLnBrk="1" hangingPunct="1">
              <a:spcBef>
                <a:spcPct val="20000"/>
              </a:spcBef>
              <a:buClr>
                <a:srgbClr val="1F497D"/>
              </a:buClr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O formato </a:t>
            </a:r>
            <a:r>
              <a:rPr lang="pt-BR" sz="2000" b="1" dirty="0">
                <a:solidFill>
                  <a:prstClr val="black"/>
                </a:solidFill>
                <a:latin typeface="Calibri"/>
              </a:rPr>
              <a:t>PDF</a:t>
            </a:r>
            <a:r>
              <a:rPr lang="pt-BR" sz="2000" dirty="0">
                <a:solidFill>
                  <a:prstClr val="black"/>
                </a:solidFill>
                <a:latin typeface="Calibri"/>
              </a:rPr>
              <a:t> permite selecionar e copiar texto, efetuar zoom, além da impressão, envio por email, copiar referência, entre outras funcionalidades.</a:t>
            </a:r>
          </a:p>
        </p:txBody>
      </p:sp>
      <p:sp>
        <p:nvSpPr>
          <p:cNvPr id="12" name="Down Arrow 14">
            <a:extLst>
              <a:ext uri="{FF2B5EF4-FFF2-40B4-BE49-F238E27FC236}">
                <a16:creationId xmlns:a16="http://schemas.microsoft.com/office/drawing/2014/main" xmlns="" id="{0F82E8F4-D9D8-48D4-844B-420A728530E9}"/>
              </a:ext>
            </a:extLst>
          </p:cNvPr>
          <p:cNvSpPr/>
          <p:nvPr/>
        </p:nvSpPr>
        <p:spPr>
          <a:xfrm>
            <a:off x="6142855" y="3162300"/>
            <a:ext cx="228600" cy="533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aseline="30000" dirty="0"/>
          </a:p>
        </p:txBody>
      </p:sp>
      <p:sp>
        <p:nvSpPr>
          <p:cNvPr id="14" name="Down Arrow 8">
            <a:extLst>
              <a:ext uri="{FF2B5EF4-FFF2-40B4-BE49-F238E27FC236}">
                <a16:creationId xmlns:a16="http://schemas.microsoft.com/office/drawing/2014/main" xmlns="" id="{6EE22E8F-B4B9-4620-881F-DB73121ADD4C}"/>
              </a:ext>
            </a:extLst>
          </p:cNvPr>
          <p:cNvSpPr/>
          <p:nvPr/>
        </p:nvSpPr>
        <p:spPr>
          <a:xfrm rot="10800000">
            <a:off x="6113236" y="1366582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Down Arrow 8">
            <a:extLst>
              <a:ext uri="{FF2B5EF4-FFF2-40B4-BE49-F238E27FC236}">
                <a16:creationId xmlns:a16="http://schemas.microsoft.com/office/drawing/2014/main" xmlns="" id="{43D6B6E7-7CB4-436B-BDA2-F39AEDEA51B9}"/>
              </a:ext>
            </a:extLst>
          </p:cNvPr>
          <p:cNvSpPr/>
          <p:nvPr/>
        </p:nvSpPr>
        <p:spPr>
          <a:xfrm rot="7188268">
            <a:off x="1446575" y="2541687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Down Arrow 8">
            <a:extLst>
              <a:ext uri="{FF2B5EF4-FFF2-40B4-BE49-F238E27FC236}">
                <a16:creationId xmlns:a16="http://schemas.microsoft.com/office/drawing/2014/main" xmlns="" id="{5F7BD5D3-250B-4931-807F-4F89A43CF5AE}"/>
              </a:ext>
            </a:extLst>
          </p:cNvPr>
          <p:cNvSpPr/>
          <p:nvPr/>
        </p:nvSpPr>
        <p:spPr>
          <a:xfrm rot="7188268">
            <a:off x="1225423" y="4166791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Down Arrow 8">
            <a:extLst>
              <a:ext uri="{FF2B5EF4-FFF2-40B4-BE49-F238E27FC236}">
                <a16:creationId xmlns:a16="http://schemas.microsoft.com/office/drawing/2014/main" xmlns="" id="{DE7F5D3E-1E8D-460F-8FD5-0C0E2DFBC976}"/>
              </a:ext>
            </a:extLst>
          </p:cNvPr>
          <p:cNvSpPr/>
          <p:nvPr/>
        </p:nvSpPr>
        <p:spPr>
          <a:xfrm rot="16200000">
            <a:off x="6140723" y="2152832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Down Arrow 8">
            <a:extLst>
              <a:ext uri="{FF2B5EF4-FFF2-40B4-BE49-F238E27FC236}">
                <a16:creationId xmlns:a16="http://schemas.microsoft.com/office/drawing/2014/main" xmlns="" id="{A6217074-AB58-4D7B-B405-B2E0094B2BC9}"/>
              </a:ext>
            </a:extLst>
          </p:cNvPr>
          <p:cNvSpPr/>
          <p:nvPr/>
        </p:nvSpPr>
        <p:spPr>
          <a:xfrm rot="7188268">
            <a:off x="1324655" y="1773836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B23DA25-AD8E-4B08-900D-2D2BC0407A61}"/>
              </a:ext>
            </a:extLst>
          </p:cNvPr>
          <p:cNvSpPr/>
          <p:nvPr/>
        </p:nvSpPr>
        <p:spPr>
          <a:xfrm>
            <a:off x="357233" y="5197132"/>
            <a:ext cx="82311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eaLnBrk="1" hangingPunct="1">
              <a:spcBef>
                <a:spcPct val="20000"/>
              </a:spcBef>
              <a:buClr>
                <a:srgbClr val="1F497D"/>
              </a:buClr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Além disso, do lado esquerdo sempre são indicadas as informações da fonte (título e data), mais artigos do mesmo fascículo e acesso a outras edições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7341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5DC7EEE-49D7-4571-B7C3-C32B2F4719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197" r="1445"/>
          <a:stretch/>
        </p:blipFill>
        <p:spPr>
          <a:xfrm>
            <a:off x="274320" y="1745424"/>
            <a:ext cx="8636643" cy="4429720"/>
          </a:xfrm>
          <a:prstGeom prst="rect">
            <a:avLst/>
          </a:prstGeom>
        </p:spPr>
      </p:pic>
      <p:sp>
        <p:nvSpPr>
          <p:cNvPr id="13" name="Title 13">
            <a:extLst>
              <a:ext uri="{FF2B5EF4-FFF2-40B4-BE49-F238E27FC236}">
                <a16:creationId xmlns:a16="http://schemas.microsoft.com/office/drawing/2014/main" xmlns="" id="{D7DE6662-DC95-4311-9185-4A270DE53DFC}"/>
              </a:ext>
            </a:extLst>
          </p:cNvPr>
          <p:cNvSpPr txBox="1">
            <a:spLocks/>
          </p:cNvSpPr>
          <p:nvPr/>
        </p:nvSpPr>
        <p:spPr bwMode="auto">
          <a:xfrm>
            <a:off x="2542949" y="152399"/>
            <a:ext cx="6501039" cy="88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3600" b="1" kern="1200" cap="none" baseline="0">
                <a:solidFill>
                  <a:srgbClr val="1FA64A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altLang="en-US" dirty="0" err="1"/>
              <a:t>Resultado</a:t>
            </a:r>
            <a:endParaRPr lang="en-US" alt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BC00D077-2F69-42FF-92D1-C4EA7AFB076C}"/>
              </a:ext>
            </a:extLst>
          </p:cNvPr>
          <p:cNvSpPr/>
          <p:nvPr/>
        </p:nvSpPr>
        <p:spPr>
          <a:xfrm>
            <a:off x="1948872" y="1601487"/>
            <a:ext cx="5874328" cy="4704255"/>
          </a:xfrm>
          <a:prstGeom prst="roundRect">
            <a:avLst>
              <a:gd name="adj" fmla="val 2256"/>
            </a:avLst>
          </a:prstGeom>
          <a:noFill/>
          <a:ln w="38100">
            <a:solidFill>
              <a:srgbClr val="A41C5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544FCD7-F26D-47A6-85F7-0D6D2542F8F9}"/>
              </a:ext>
            </a:extLst>
          </p:cNvPr>
          <p:cNvSpPr txBox="1">
            <a:spLocks/>
          </p:cNvSpPr>
          <p:nvPr/>
        </p:nvSpPr>
        <p:spPr>
          <a:xfrm>
            <a:off x="4153919" y="1229887"/>
            <a:ext cx="540000" cy="540000"/>
          </a:xfrm>
          <a:prstGeom prst="ellipse">
            <a:avLst/>
          </a:prstGeom>
          <a:solidFill>
            <a:srgbClr val="A41C5A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>
            <a:spAutoFit/>
          </a:bodyPr>
          <a:lstStyle/>
          <a:p>
            <a:pPr algn="ctr" defTabSz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DCD0D4A-6DB7-401D-9B83-26706C0280BD}"/>
              </a:ext>
            </a:extLst>
          </p:cNvPr>
          <p:cNvSpPr/>
          <p:nvPr/>
        </p:nvSpPr>
        <p:spPr>
          <a:xfrm>
            <a:off x="274320" y="1601487"/>
            <a:ext cx="1595120" cy="243203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29869A3-216F-49B1-B438-C1BA8ED34E93}"/>
              </a:ext>
            </a:extLst>
          </p:cNvPr>
          <p:cNvSpPr/>
          <p:nvPr/>
        </p:nvSpPr>
        <p:spPr>
          <a:xfrm>
            <a:off x="7902632" y="1499887"/>
            <a:ext cx="967048" cy="447419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6328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3">
            <a:extLst>
              <a:ext uri="{FF2B5EF4-FFF2-40B4-BE49-F238E27FC236}">
                <a16:creationId xmlns:a16="http://schemas.microsoft.com/office/drawing/2014/main" xmlns="" id="{D7DE6662-DC95-4311-9185-4A270DE53DFC}"/>
              </a:ext>
            </a:extLst>
          </p:cNvPr>
          <p:cNvSpPr txBox="1">
            <a:spLocks/>
          </p:cNvSpPr>
          <p:nvPr/>
        </p:nvSpPr>
        <p:spPr bwMode="auto">
          <a:xfrm>
            <a:off x="2542949" y="152399"/>
            <a:ext cx="6501039" cy="88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3600" b="1" kern="1200" cap="none" baseline="0">
                <a:solidFill>
                  <a:srgbClr val="1FA64A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altLang="en-US" dirty="0" err="1"/>
              <a:t>Resultado</a:t>
            </a: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16F725-9074-437E-A336-3D22E411D8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47" t="23585" r="16434"/>
          <a:stretch/>
        </p:blipFill>
        <p:spPr>
          <a:xfrm>
            <a:off x="243840" y="1727200"/>
            <a:ext cx="5242560" cy="405844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12">
            <a:extLst>
              <a:ext uri="{FF2B5EF4-FFF2-40B4-BE49-F238E27FC236}">
                <a16:creationId xmlns:a16="http://schemas.microsoft.com/office/drawing/2014/main" xmlns="" id="{8E92F6C0-B750-4085-9A92-2EB8B7DE2596}"/>
              </a:ext>
            </a:extLst>
          </p:cNvPr>
          <p:cNvSpPr txBox="1">
            <a:spLocks/>
          </p:cNvSpPr>
          <p:nvPr/>
        </p:nvSpPr>
        <p:spPr>
          <a:xfrm>
            <a:off x="5588000" y="1727200"/>
            <a:ext cx="3455988" cy="438880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marR="0" lvl="0" indent="-2635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Apresenta o registro bibliográfico completo</a:t>
            </a:r>
          </a:p>
          <a:p>
            <a:pPr marL="263525" marR="0" lvl="0" indent="-2635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3525" marR="0" lvl="0" indent="-2635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Todos os termos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 azul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podem ser fontes de maior informação.</a:t>
            </a:r>
          </a:p>
          <a:p>
            <a:pPr marL="538163" lvl="1" indent="-274638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Ao clicar na </a:t>
            </a:r>
            <a:r>
              <a:rPr lang="pt-BR" sz="2000" dirty="0">
                <a:solidFill>
                  <a:sysClr val="windowText" lastClr="000000"/>
                </a:solidFill>
                <a:latin typeface="Calibri"/>
              </a:rPr>
              <a:t>fonte </a:t>
            </a:r>
            <a:r>
              <a:rPr lang="pt-BR" sz="2000" b="1" i="1" dirty="0" err="1">
                <a:solidFill>
                  <a:sysClr val="windowText" lastClr="000000"/>
                </a:solidFill>
                <a:latin typeface="Calibri"/>
              </a:rPr>
              <a:t>School</a:t>
            </a:r>
            <a:r>
              <a:rPr lang="pt-BR" sz="2000" b="1" i="1" dirty="0">
                <a:solidFill>
                  <a:sysClr val="windowText" lastClr="000000"/>
                </a:solidFill>
                <a:latin typeface="Calibri"/>
              </a:rPr>
              <a:t> Library </a:t>
            </a:r>
            <a:r>
              <a:rPr lang="pt-BR" sz="2000" b="1" i="1" dirty="0" err="1">
                <a:solidFill>
                  <a:sysClr val="windowText" lastClr="000000"/>
                </a:solidFill>
                <a:latin typeface="Calibri"/>
              </a:rPr>
              <a:t>Journal</a:t>
            </a:r>
            <a:r>
              <a:rPr lang="pt-BR" sz="2000" dirty="0">
                <a:solidFill>
                  <a:sysClr val="windowText" lastClr="000000"/>
                </a:solidFill>
                <a:latin typeface="Calibri"/>
              </a:rPr>
              <a:t>,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usuário é levado à página da publicação.</a:t>
            </a:r>
          </a:p>
          <a:p>
            <a:pPr marL="538163" lvl="1" indent="-274638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pt-BR" sz="2000" dirty="0">
                <a:solidFill>
                  <a:sysClr val="windowText" lastClr="000000"/>
                </a:solidFill>
                <a:latin typeface="Calibri"/>
              </a:rPr>
              <a:t>Ao clicar em um assunto </a:t>
            </a:r>
            <a:r>
              <a:rPr lang="pt-BR" sz="2000" b="1" i="1" dirty="0">
                <a:solidFill>
                  <a:sysClr val="windowText" lastClr="000000"/>
                </a:solidFill>
                <a:latin typeface="Calibri"/>
              </a:rPr>
              <a:t>MAKERSPACES</a:t>
            </a:r>
            <a:r>
              <a:rPr lang="pt-BR" sz="2000" dirty="0">
                <a:solidFill>
                  <a:sysClr val="windowText" lastClr="000000"/>
                </a:solidFill>
                <a:latin typeface="Calibri"/>
              </a:rPr>
              <a:t> serão recuperados outros documentos sobre esse tema.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own Arrow 8">
            <a:extLst>
              <a:ext uri="{FF2B5EF4-FFF2-40B4-BE49-F238E27FC236}">
                <a16:creationId xmlns:a16="http://schemas.microsoft.com/office/drawing/2014/main" xmlns="" id="{C878208E-CA68-4BF9-817D-2F52B7408FC1}"/>
              </a:ext>
            </a:extLst>
          </p:cNvPr>
          <p:cNvSpPr/>
          <p:nvPr/>
        </p:nvSpPr>
        <p:spPr>
          <a:xfrm rot="4233744">
            <a:off x="2375002" y="2298560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Down Arrow 8">
            <a:extLst>
              <a:ext uri="{FF2B5EF4-FFF2-40B4-BE49-F238E27FC236}">
                <a16:creationId xmlns:a16="http://schemas.microsoft.com/office/drawing/2014/main" xmlns="" id="{C1DCDF2C-3E13-4AFE-AE18-B09B2C79C496}"/>
              </a:ext>
            </a:extLst>
          </p:cNvPr>
          <p:cNvSpPr/>
          <p:nvPr/>
        </p:nvSpPr>
        <p:spPr>
          <a:xfrm rot="4233744">
            <a:off x="2862682" y="3138078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109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4E272-9BC6-47AF-B88C-A7EAFC129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Ferramentas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943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3BF8B2D-B52D-453D-90FD-09FC055502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197" r="1445"/>
          <a:stretch/>
        </p:blipFill>
        <p:spPr>
          <a:xfrm>
            <a:off x="274320" y="1745424"/>
            <a:ext cx="8636643" cy="4429720"/>
          </a:xfrm>
          <a:prstGeom prst="rect">
            <a:avLst/>
          </a:prstGeom>
        </p:spPr>
      </p:pic>
      <p:sp>
        <p:nvSpPr>
          <p:cNvPr id="13" name="Title 13">
            <a:extLst>
              <a:ext uri="{FF2B5EF4-FFF2-40B4-BE49-F238E27FC236}">
                <a16:creationId xmlns:a16="http://schemas.microsoft.com/office/drawing/2014/main" xmlns="" id="{D7DE6662-DC95-4311-9185-4A270DE53DFC}"/>
              </a:ext>
            </a:extLst>
          </p:cNvPr>
          <p:cNvSpPr txBox="1">
            <a:spLocks/>
          </p:cNvSpPr>
          <p:nvPr/>
        </p:nvSpPr>
        <p:spPr bwMode="auto">
          <a:xfrm>
            <a:off x="2542949" y="152399"/>
            <a:ext cx="6501039" cy="88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3600" b="1" kern="1200" cap="none" baseline="0">
                <a:solidFill>
                  <a:srgbClr val="1FA64A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pt-BR" altLang="en-US" dirty="0"/>
              <a:t>Ferramentas</a:t>
            </a:r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DCD0D4A-6DB7-401D-9B83-26706C0280BD}"/>
              </a:ext>
            </a:extLst>
          </p:cNvPr>
          <p:cNvSpPr/>
          <p:nvPr/>
        </p:nvSpPr>
        <p:spPr>
          <a:xfrm>
            <a:off x="274320" y="1601487"/>
            <a:ext cx="7457440" cy="4573657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81E16BF5-762D-4E0C-A96D-B9EA653FD9E8}"/>
              </a:ext>
            </a:extLst>
          </p:cNvPr>
          <p:cNvSpPr/>
          <p:nvPr/>
        </p:nvSpPr>
        <p:spPr>
          <a:xfrm>
            <a:off x="7985760" y="1601487"/>
            <a:ext cx="925203" cy="4704255"/>
          </a:xfrm>
          <a:prstGeom prst="roundRect">
            <a:avLst>
              <a:gd name="adj" fmla="val 7822"/>
            </a:avLst>
          </a:prstGeom>
          <a:noFill/>
          <a:ln w="38100">
            <a:solidFill>
              <a:srgbClr val="A41C5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1F662A8-4E79-4D39-88EC-2FEAFA8E4294}"/>
              </a:ext>
            </a:extLst>
          </p:cNvPr>
          <p:cNvSpPr txBox="1">
            <a:spLocks/>
          </p:cNvSpPr>
          <p:nvPr/>
        </p:nvSpPr>
        <p:spPr>
          <a:xfrm>
            <a:off x="8069623" y="1229887"/>
            <a:ext cx="540000" cy="540000"/>
          </a:xfrm>
          <a:prstGeom prst="ellipse">
            <a:avLst/>
          </a:prstGeom>
          <a:solidFill>
            <a:srgbClr val="A41C5A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>
            <a:spAutoFit/>
          </a:bodyPr>
          <a:lstStyle/>
          <a:p>
            <a:pPr algn="ctr" defTabSz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424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3BF8B2D-B52D-453D-90FD-09FC055502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197" r="1445"/>
          <a:stretch/>
        </p:blipFill>
        <p:spPr>
          <a:xfrm>
            <a:off x="274320" y="1745424"/>
            <a:ext cx="8636643" cy="4429720"/>
          </a:xfrm>
          <a:prstGeom prst="rect">
            <a:avLst/>
          </a:prstGeom>
        </p:spPr>
      </p:pic>
      <p:sp>
        <p:nvSpPr>
          <p:cNvPr id="13" name="Title 13">
            <a:extLst>
              <a:ext uri="{FF2B5EF4-FFF2-40B4-BE49-F238E27FC236}">
                <a16:creationId xmlns:a16="http://schemas.microsoft.com/office/drawing/2014/main" xmlns="" id="{D7DE6662-DC95-4311-9185-4A270DE53DFC}"/>
              </a:ext>
            </a:extLst>
          </p:cNvPr>
          <p:cNvSpPr txBox="1">
            <a:spLocks/>
          </p:cNvSpPr>
          <p:nvPr/>
        </p:nvSpPr>
        <p:spPr bwMode="auto">
          <a:xfrm>
            <a:off x="2542949" y="152399"/>
            <a:ext cx="6501039" cy="88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3600" b="1" kern="1200" cap="none" baseline="0">
                <a:solidFill>
                  <a:srgbClr val="1FA64A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pt-BR" altLang="en-US" dirty="0"/>
              <a:t>Ferramentas</a:t>
            </a:r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DCD0D4A-6DB7-401D-9B83-26706C0280BD}"/>
              </a:ext>
            </a:extLst>
          </p:cNvPr>
          <p:cNvSpPr/>
          <p:nvPr/>
        </p:nvSpPr>
        <p:spPr>
          <a:xfrm>
            <a:off x="274320" y="1601487"/>
            <a:ext cx="7457440" cy="457365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81E16BF5-762D-4E0C-A96D-B9EA653FD9E8}"/>
              </a:ext>
            </a:extLst>
          </p:cNvPr>
          <p:cNvSpPr/>
          <p:nvPr/>
        </p:nvSpPr>
        <p:spPr>
          <a:xfrm>
            <a:off x="7985760" y="1601487"/>
            <a:ext cx="925203" cy="4704255"/>
          </a:xfrm>
          <a:prstGeom prst="roundRect">
            <a:avLst>
              <a:gd name="adj" fmla="val 7822"/>
            </a:avLst>
          </a:prstGeom>
          <a:noFill/>
          <a:ln w="38100">
            <a:solidFill>
              <a:srgbClr val="A41C5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F9F3FE46-7D45-4A58-8292-7D24C0ABE649}"/>
              </a:ext>
            </a:extLst>
          </p:cNvPr>
          <p:cNvSpPr txBox="1">
            <a:spLocks/>
          </p:cNvSpPr>
          <p:nvPr/>
        </p:nvSpPr>
        <p:spPr bwMode="auto">
          <a:xfrm>
            <a:off x="3645820" y="1246414"/>
            <a:ext cx="4038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Aqui são apresentadas todas as ferramentas.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altLang="en-US" dirty="0">
              <a:solidFill>
                <a:sysClr val="windowText" lastClr="000000"/>
              </a:solidFill>
              <a:latin typeface="Calibri"/>
            </a:endParaRPr>
          </a:p>
          <a:p>
            <a:pPr marL="355600" marR="0" lvl="0" indent="0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pt-BR" altLang="en-US" sz="1800" b="0" i="1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ferramentas </a:t>
            </a:r>
            <a:r>
              <a:rPr kumimoji="0" lang="pt-BR" altLang="en-US" sz="1800" b="1" i="1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Listen</a:t>
            </a:r>
            <a:r>
              <a:rPr kumimoji="0" lang="pt-BR" altLang="en-US" sz="1800" b="1" i="1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(ouvir) </a:t>
            </a:r>
            <a:r>
              <a:rPr kumimoji="0" lang="pt-BR" altLang="en-US" sz="1800" b="0" i="1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 </a:t>
            </a:r>
            <a:r>
              <a:rPr kumimoji="0" lang="pt-BR" altLang="en-US" sz="1800" b="1" i="1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Traduzir</a:t>
            </a:r>
            <a:r>
              <a:rPr kumimoji="0" lang="pt-BR" altLang="en-US" sz="1800" b="0" i="1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somente são disponibilizadas no formato </a:t>
            </a:r>
            <a:r>
              <a:rPr kumimoji="0" lang="pt-BR" altLang="en-US" sz="1800" i="1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HTML</a:t>
            </a:r>
            <a:r>
              <a:rPr kumimoji="0" lang="pt-BR" altLang="en-US" sz="1800" b="0" i="1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altLang="en-US" sz="2000" b="0" i="1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541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141B4D4-A033-4C82-8C62-2DEA3B209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289457"/>
            <a:ext cx="7593072" cy="5321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3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/>
              <a:t>Como acessar as bases de dados da EBSCO</a:t>
            </a:r>
            <a:endParaRPr lang="en-US" altLang="en-US" sz="4000" b="1" dirty="0">
              <a:solidFill>
                <a:srgbClr val="1FA64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xmlns="" id="{AE27720D-B6A8-48C1-B858-B0F5827641FD}"/>
              </a:ext>
            </a:extLst>
          </p:cNvPr>
          <p:cNvSpPr/>
          <p:nvPr/>
        </p:nvSpPr>
        <p:spPr bwMode="auto">
          <a:xfrm>
            <a:off x="762000" y="5720924"/>
            <a:ext cx="2161309" cy="420255"/>
          </a:xfrm>
          <a:prstGeom prst="homePlate">
            <a:avLst/>
          </a:prstGeom>
          <a:solidFill>
            <a:srgbClr val="C00000"/>
          </a:solidFill>
          <a:ln w="19050">
            <a:solidFill>
              <a:schemeClr val="bg1"/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Clique em </a:t>
            </a:r>
            <a:r>
              <a:rPr lang="pt-BR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Base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2FB6CB2C-DB75-4B2E-AFD3-798E30833C34}"/>
              </a:ext>
            </a:extLst>
          </p:cNvPr>
          <p:cNvSpPr/>
          <p:nvPr/>
        </p:nvSpPr>
        <p:spPr>
          <a:xfrm>
            <a:off x="282331" y="5598311"/>
            <a:ext cx="648000" cy="6480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pt-BR" sz="3200" b="1" dirty="0">
                <a:solidFill>
                  <a:srgbClr val="FFFF00"/>
                </a:solidFill>
                <a:latin typeface="+mj-lt"/>
              </a:rPr>
              <a:t>1</a:t>
            </a:r>
            <a:endParaRPr lang="en-US" sz="32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xmlns="" id="{2F6A2E61-64C1-4F9D-91A7-E74BD6B085CA}"/>
              </a:ext>
            </a:extLst>
          </p:cNvPr>
          <p:cNvSpPr/>
          <p:nvPr/>
        </p:nvSpPr>
        <p:spPr bwMode="auto">
          <a:xfrm>
            <a:off x="1462294" y="4957424"/>
            <a:ext cx="2161309" cy="420255"/>
          </a:xfrm>
          <a:prstGeom prst="homePlate">
            <a:avLst/>
          </a:prstGeom>
          <a:solidFill>
            <a:srgbClr val="C00000"/>
          </a:solidFill>
          <a:ln w="19050">
            <a:solidFill>
              <a:schemeClr val="bg1"/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Digite </a:t>
            </a:r>
            <a:r>
              <a:rPr lang="pt-BR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EBSCO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E82ABF61-FD76-4172-B6B4-5D5EA5F5629A}"/>
              </a:ext>
            </a:extLst>
          </p:cNvPr>
          <p:cNvSpPr/>
          <p:nvPr/>
        </p:nvSpPr>
        <p:spPr>
          <a:xfrm>
            <a:off x="982625" y="4834811"/>
            <a:ext cx="648000" cy="6480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pt-BR" sz="3200" b="1" dirty="0">
                <a:solidFill>
                  <a:srgbClr val="FFFF00"/>
                </a:solidFill>
                <a:latin typeface="+mj-lt"/>
              </a:rPr>
              <a:t>2</a:t>
            </a:r>
            <a:endParaRPr lang="en-US" sz="3200" b="1" dirty="0"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02AC728-5E67-4D0C-A9BD-1535A7983B23}"/>
              </a:ext>
            </a:extLst>
          </p:cNvPr>
          <p:cNvGrpSpPr/>
          <p:nvPr/>
        </p:nvGrpSpPr>
        <p:grpSpPr>
          <a:xfrm rot="1580772">
            <a:off x="2782783" y="4097252"/>
            <a:ext cx="2640978" cy="648000"/>
            <a:chOff x="2675870" y="4414556"/>
            <a:chExt cx="2640978" cy="648000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xmlns="" id="{33F5455E-D73D-41A2-8476-57F5C6A5C6BD}"/>
                </a:ext>
              </a:extLst>
            </p:cNvPr>
            <p:cNvSpPr/>
            <p:nvPr/>
          </p:nvSpPr>
          <p:spPr bwMode="auto">
            <a:xfrm>
              <a:off x="3155539" y="4537169"/>
              <a:ext cx="2161309" cy="420255"/>
            </a:xfrm>
            <a:prstGeom prst="homePlate">
              <a:avLst/>
            </a:prstGeom>
            <a:solidFill>
              <a:srgbClr val="C00000"/>
            </a:solidFill>
            <a:ln w="19050">
              <a:solidFill>
                <a:schemeClr val="bg1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pt-BR" sz="2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Clique </a:t>
              </a:r>
              <a:r>
                <a:rPr lang="pt-BR" sz="20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Enviar</a:t>
              </a:r>
              <a:endParaRPr lang="en-US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928A6FD2-C230-4C6F-BBA3-DE9A5E6DB604}"/>
                </a:ext>
              </a:extLst>
            </p:cNvPr>
            <p:cNvSpPr/>
            <p:nvPr/>
          </p:nvSpPr>
          <p:spPr>
            <a:xfrm>
              <a:off x="2675870" y="4414556"/>
              <a:ext cx="648000" cy="6480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pt-BR" sz="3200" b="1" dirty="0">
                  <a:solidFill>
                    <a:srgbClr val="FFFF00"/>
                  </a:solidFill>
                  <a:latin typeface="+mj-lt"/>
                </a:rPr>
                <a:t>3</a:t>
              </a:r>
              <a:endParaRPr lang="en-US" sz="3200" b="1" dirty="0">
                <a:solidFill>
                  <a:srgbClr val="FFFF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53418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3BF8B2D-B52D-453D-90FD-09FC055502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998" t="21197" r="1445"/>
          <a:stretch/>
        </p:blipFill>
        <p:spPr>
          <a:xfrm>
            <a:off x="7985760" y="1745424"/>
            <a:ext cx="925203" cy="4429720"/>
          </a:xfrm>
          <a:prstGeom prst="rect">
            <a:avLst/>
          </a:prstGeom>
        </p:spPr>
      </p:pic>
      <p:sp>
        <p:nvSpPr>
          <p:cNvPr id="13" name="Title 13">
            <a:extLst>
              <a:ext uri="{FF2B5EF4-FFF2-40B4-BE49-F238E27FC236}">
                <a16:creationId xmlns:a16="http://schemas.microsoft.com/office/drawing/2014/main" xmlns="" id="{D7DE6662-DC95-4311-9185-4A270DE53DFC}"/>
              </a:ext>
            </a:extLst>
          </p:cNvPr>
          <p:cNvSpPr txBox="1">
            <a:spLocks/>
          </p:cNvSpPr>
          <p:nvPr/>
        </p:nvSpPr>
        <p:spPr bwMode="auto">
          <a:xfrm>
            <a:off x="2542949" y="152399"/>
            <a:ext cx="6501039" cy="88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3600" b="1" kern="1200" cap="none" baseline="0">
                <a:solidFill>
                  <a:srgbClr val="1FA64A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pt-BR" altLang="en-US" dirty="0"/>
              <a:t>Ferramentas</a:t>
            </a:r>
            <a:endParaRPr lang="en-US" alt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81E16BF5-762D-4E0C-A96D-B9EA653FD9E8}"/>
              </a:ext>
            </a:extLst>
          </p:cNvPr>
          <p:cNvSpPr/>
          <p:nvPr/>
        </p:nvSpPr>
        <p:spPr>
          <a:xfrm>
            <a:off x="7985760" y="1601487"/>
            <a:ext cx="925203" cy="4704255"/>
          </a:xfrm>
          <a:prstGeom prst="roundRect">
            <a:avLst>
              <a:gd name="adj" fmla="val 7822"/>
            </a:avLst>
          </a:prstGeom>
          <a:noFill/>
          <a:ln w="38100">
            <a:solidFill>
              <a:srgbClr val="A41C5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8">
            <a:extLst>
              <a:ext uri="{FF2B5EF4-FFF2-40B4-BE49-F238E27FC236}">
                <a16:creationId xmlns:a16="http://schemas.microsoft.com/office/drawing/2014/main" xmlns="" id="{9E30D80F-88AF-43A3-B4CD-5535E893D7BC}"/>
              </a:ext>
            </a:extLst>
          </p:cNvPr>
          <p:cNvSpPr/>
          <p:nvPr/>
        </p:nvSpPr>
        <p:spPr>
          <a:xfrm rot="16200000">
            <a:off x="7616802" y="1827712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1D203020-F65B-4BB9-80D0-AF0B9769B03C}"/>
              </a:ext>
            </a:extLst>
          </p:cNvPr>
          <p:cNvSpPr txBox="1">
            <a:spLocks/>
          </p:cNvSpPr>
          <p:nvPr/>
        </p:nvSpPr>
        <p:spPr>
          <a:xfrm>
            <a:off x="2168383" y="1936416"/>
            <a:ext cx="5313680" cy="39275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ferramenta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Google Drive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permite salvar o arquivo PDF automaticamente na sua conta pessoal do Google Drive.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Clique no ícone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Desbloqueie a janela de pop-up </a:t>
            </a:r>
            <a:b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(caso o navegador bloqueie)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Informe seu usuário do Google</a:t>
            </a:r>
            <a:b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seu-nome-de-usuario@gmail.com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Informe sua senha</a:t>
            </a: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6E4A06A-5283-4CCC-A8D5-388769CEA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00" y="1069614"/>
            <a:ext cx="1847850" cy="1028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074EAA9-B690-4F2C-94A4-C327862E65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081" y="3133884"/>
            <a:ext cx="1429674" cy="2951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14820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3BF8B2D-B52D-453D-90FD-09FC055502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998" t="21197" r="1445"/>
          <a:stretch/>
        </p:blipFill>
        <p:spPr>
          <a:xfrm>
            <a:off x="7985760" y="1745424"/>
            <a:ext cx="925203" cy="4429720"/>
          </a:xfrm>
          <a:prstGeom prst="rect">
            <a:avLst/>
          </a:prstGeom>
        </p:spPr>
      </p:pic>
      <p:sp>
        <p:nvSpPr>
          <p:cNvPr id="13" name="Title 13">
            <a:extLst>
              <a:ext uri="{FF2B5EF4-FFF2-40B4-BE49-F238E27FC236}">
                <a16:creationId xmlns:a16="http://schemas.microsoft.com/office/drawing/2014/main" xmlns="" id="{D7DE6662-DC95-4311-9185-4A270DE53DFC}"/>
              </a:ext>
            </a:extLst>
          </p:cNvPr>
          <p:cNvSpPr txBox="1">
            <a:spLocks/>
          </p:cNvSpPr>
          <p:nvPr/>
        </p:nvSpPr>
        <p:spPr bwMode="auto">
          <a:xfrm>
            <a:off x="2542949" y="152399"/>
            <a:ext cx="6501039" cy="88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3600" b="1" kern="1200" cap="none" baseline="0">
                <a:solidFill>
                  <a:srgbClr val="1FA64A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pt-BR" altLang="en-US" dirty="0"/>
              <a:t>Ferramentas</a:t>
            </a:r>
            <a:endParaRPr lang="en-US" alt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81E16BF5-762D-4E0C-A96D-B9EA653FD9E8}"/>
              </a:ext>
            </a:extLst>
          </p:cNvPr>
          <p:cNvSpPr/>
          <p:nvPr/>
        </p:nvSpPr>
        <p:spPr>
          <a:xfrm>
            <a:off x="7985760" y="1601487"/>
            <a:ext cx="925203" cy="4704255"/>
          </a:xfrm>
          <a:prstGeom prst="roundRect">
            <a:avLst>
              <a:gd name="adj" fmla="val 7822"/>
            </a:avLst>
          </a:prstGeom>
          <a:noFill/>
          <a:ln w="38100">
            <a:solidFill>
              <a:srgbClr val="A41C5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8">
            <a:extLst>
              <a:ext uri="{FF2B5EF4-FFF2-40B4-BE49-F238E27FC236}">
                <a16:creationId xmlns:a16="http://schemas.microsoft.com/office/drawing/2014/main" xmlns="" id="{9E30D80F-88AF-43A3-B4CD-5535E893D7BC}"/>
              </a:ext>
            </a:extLst>
          </p:cNvPr>
          <p:cNvSpPr/>
          <p:nvPr/>
        </p:nvSpPr>
        <p:spPr>
          <a:xfrm rot="16200000">
            <a:off x="7616802" y="2186916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C0414DF-05EF-4519-965D-729B905BD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65" y="1111584"/>
            <a:ext cx="2505075" cy="1000125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4FE18BF4-CD99-48D4-AD5C-6A2BB6C9E34B}"/>
              </a:ext>
            </a:extLst>
          </p:cNvPr>
          <p:cNvSpPr txBox="1">
            <a:spLocks/>
          </p:cNvSpPr>
          <p:nvPr/>
        </p:nvSpPr>
        <p:spPr>
          <a:xfrm>
            <a:off x="2113280" y="2152349"/>
            <a:ext cx="5019040" cy="402590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pt-BR" sz="2600" dirty="0">
                <a:solidFill>
                  <a:prstClr val="black"/>
                </a:solidFill>
                <a:latin typeface="Calibri"/>
              </a:rPr>
              <a:t>A ferramenta de </a:t>
            </a:r>
            <a:r>
              <a:rPr lang="pt-BR" sz="2600" b="1" dirty="0">
                <a:solidFill>
                  <a:prstClr val="black"/>
                </a:solidFill>
                <a:latin typeface="Calibri"/>
              </a:rPr>
              <a:t>Adicionar à pasta </a:t>
            </a:r>
            <a:r>
              <a:rPr lang="pt-BR" sz="2600" dirty="0">
                <a:solidFill>
                  <a:prstClr val="black"/>
                </a:solidFill>
                <a:latin typeface="Calibri"/>
              </a:rPr>
              <a:t>fica disponível em várias áreas da plataforma </a:t>
            </a:r>
            <a:r>
              <a:rPr lang="pt-BR" sz="2600" dirty="0" err="1">
                <a:solidFill>
                  <a:prstClr val="black"/>
                </a:solidFill>
                <a:latin typeface="Calibri"/>
              </a:rPr>
              <a:t>EBSCO</a:t>
            </a:r>
            <a:r>
              <a:rPr lang="pt-BR" sz="2600" i="1" dirty="0" err="1">
                <a:solidFill>
                  <a:prstClr val="black"/>
                </a:solidFill>
                <a:latin typeface="Calibri"/>
              </a:rPr>
              <a:t>host</a:t>
            </a:r>
            <a:r>
              <a:rPr lang="pt-BR" sz="2600" dirty="0">
                <a:solidFill>
                  <a:prstClr val="black"/>
                </a:solidFill>
                <a:latin typeface="Calibri"/>
              </a:rPr>
              <a:t>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pt-BR" sz="2200" dirty="0">
                <a:solidFill>
                  <a:prstClr val="black"/>
                </a:solidFill>
                <a:latin typeface="Calibri"/>
              </a:rPr>
              <a:t>Na página de resultados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pt-BR" sz="2200" dirty="0">
                <a:solidFill>
                  <a:prstClr val="black"/>
                </a:solidFill>
                <a:latin typeface="Calibri"/>
              </a:rPr>
              <a:t>Na página do resultado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pt-BR" sz="2200" dirty="0">
                <a:solidFill>
                  <a:prstClr val="black"/>
                </a:solidFill>
                <a:latin typeface="Calibri"/>
              </a:rPr>
              <a:t>Na aba Compartilhar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lang="pt-BR" sz="2200" dirty="0">
              <a:solidFill>
                <a:prstClr val="black"/>
              </a:solidFill>
              <a:latin typeface="Calibri"/>
            </a:endParaRPr>
          </a:p>
          <a:p>
            <a:pPr lvl="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pt-BR" sz="2600" dirty="0">
                <a:solidFill>
                  <a:prstClr val="black"/>
                </a:solidFill>
                <a:latin typeface="Calibri"/>
              </a:rPr>
              <a:t>Esta ferramenta permite preservar registros na pasta pessoal. </a:t>
            </a:r>
          </a:p>
          <a:p>
            <a:pPr lvl="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pt-BR" sz="2600" dirty="0">
                <a:solidFill>
                  <a:prstClr val="black"/>
                </a:solidFill>
                <a:latin typeface="Calibri"/>
              </a:rPr>
              <a:t>Funciona como “</a:t>
            </a:r>
            <a:r>
              <a:rPr lang="pt-BR" sz="2600" dirty="0" err="1">
                <a:solidFill>
                  <a:prstClr val="black"/>
                </a:solidFill>
                <a:latin typeface="Calibri"/>
              </a:rPr>
              <a:t>favoritar</a:t>
            </a:r>
            <a:r>
              <a:rPr lang="pt-BR" sz="2600" dirty="0">
                <a:solidFill>
                  <a:prstClr val="black"/>
                </a:solidFill>
                <a:latin typeface="Calibri"/>
              </a:rPr>
              <a:t>”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6630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489439-0C6A-4E1B-B548-927C16FC3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37" y="939160"/>
            <a:ext cx="7752723" cy="33886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3BF8B2D-B52D-453D-90FD-09FC055502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998" t="21197" r="1445"/>
          <a:stretch/>
        </p:blipFill>
        <p:spPr>
          <a:xfrm>
            <a:off x="7985760" y="1745424"/>
            <a:ext cx="925203" cy="4429720"/>
          </a:xfrm>
          <a:prstGeom prst="rect">
            <a:avLst/>
          </a:prstGeom>
        </p:spPr>
      </p:pic>
      <p:sp>
        <p:nvSpPr>
          <p:cNvPr id="13" name="Title 13">
            <a:extLst>
              <a:ext uri="{FF2B5EF4-FFF2-40B4-BE49-F238E27FC236}">
                <a16:creationId xmlns:a16="http://schemas.microsoft.com/office/drawing/2014/main" xmlns="" id="{D7DE6662-DC95-4311-9185-4A270DE53DFC}"/>
              </a:ext>
            </a:extLst>
          </p:cNvPr>
          <p:cNvSpPr txBox="1">
            <a:spLocks/>
          </p:cNvSpPr>
          <p:nvPr/>
        </p:nvSpPr>
        <p:spPr bwMode="auto">
          <a:xfrm>
            <a:off x="2542949" y="152399"/>
            <a:ext cx="6501039" cy="88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3600" b="1" kern="1200" cap="none" baseline="0">
                <a:solidFill>
                  <a:srgbClr val="1FA64A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pt-BR" altLang="en-US" dirty="0"/>
              <a:t>Ferramentas</a:t>
            </a:r>
            <a:endParaRPr lang="en-US" alt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81E16BF5-762D-4E0C-A96D-B9EA653FD9E8}"/>
              </a:ext>
            </a:extLst>
          </p:cNvPr>
          <p:cNvSpPr/>
          <p:nvPr/>
        </p:nvSpPr>
        <p:spPr>
          <a:xfrm>
            <a:off x="7985760" y="1601487"/>
            <a:ext cx="925203" cy="4704255"/>
          </a:xfrm>
          <a:prstGeom prst="roundRect">
            <a:avLst>
              <a:gd name="adj" fmla="val 7822"/>
            </a:avLst>
          </a:prstGeom>
          <a:noFill/>
          <a:ln w="38100">
            <a:solidFill>
              <a:srgbClr val="A41C5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8">
            <a:extLst>
              <a:ext uri="{FF2B5EF4-FFF2-40B4-BE49-F238E27FC236}">
                <a16:creationId xmlns:a16="http://schemas.microsoft.com/office/drawing/2014/main" xmlns="" id="{9E30D80F-88AF-43A3-B4CD-5535E893D7BC}"/>
              </a:ext>
            </a:extLst>
          </p:cNvPr>
          <p:cNvSpPr/>
          <p:nvPr/>
        </p:nvSpPr>
        <p:spPr>
          <a:xfrm rot="16200000">
            <a:off x="7616802" y="2542516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xmlns="" id="{2AC74150-535A-4037-B034-B28EA4E1A92E}"/>
              </a:ext>
            </a:extLst>
          </p:cNvPr>
          <p:cNvSpPr txBox="1">
            <a:spLocks/>
          </p:cNvSpPr>
          <p:nvPr/>
        </p:nvSpPr>
        <p:spPr bwMode="auto">
          <a:xfrm>
            <a:off x="233035" y="4327767"/>
            <a:ext cx="7508885" cy="283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ferramenta de </a:t>
            </a:r>
            <a:r>
              <a:rPr kumimoji="0" lang="pt-BR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Imprimir</a:t>
            </a:r>
            <a:r>
              <a:rPr kumimoji="0" lang="pt-BR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permite fazer a impressão do registro bibliográfico: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pt-BR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formato apresentado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pt-BR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formato de campo personalizado (escolher campos)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pt-BR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Nos seguintes formatos de citação:</a:t>
            </a:r>
          </a:p>
          <a:p>
            <a:pPr lvl="2" eaLnBrk="1" hangingPunct="1"/>
            <a:r>
              <a:rPr lang="pt-BR" altLang="en-US" sz="1600" dirty="0">
                <a:solidFill>
                  <a:sysClr val="windowText" lastClr="000000"/>
                </a:solidFill>
                <a:latin typeface="Calibri"/>
              </a:rPr>
              <a:t>ABNT, AMA, APA, Chicago, Harvard, MLA ou Vancouver</a:t>
            </a:r>
            <a:endParaRPr kumimoji="0" lang="pt-BR" alt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01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E8B492A-EB39-457D-BC4D-9CE57C8079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86"/>
          <a:stretch/>
        </p:blipFill>
        <p:spPr>
          <a:xfrm>
            <a:off x="1675757" y="939160"/>
            <a:ext cx="6165308" cy="32569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3BF8B2D-B52D-453D-90FD-09FC055502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998" t="21197" r="1445"/>
          <a:stretch/>
        </p:blipFill>
        <p:spPr>
          <a:xfrm>
            <a:off x="7985760" y="1745424"/>
            <a:ext cx="925203" cy="4429720"/>
          </a:xfrm>
          <a:prstGeom prst="rect">
            <a:avLst/>
          </a:prstGeom>
        </p:spPr>
      </p:pic>
      <p:sp>
        <p:nvSpPr>
          <p:cNvPr id="13" name="Title 13">
            <a:extLst>
              <a:ext uri="{FF2B5EF4-FFF2-40B4-BE49-F238E27FC236}">
                <a16:creationId xmlns:a16="http://schemas.microsoft.com/office/drawing/2014/main" xmlns="" id="{D7DE6662-DC95-4311-9185-4A270DE53DFC}"/>
              </a:ext>
            </a:extLst>
          </p:cNvPr>
          <p:cNvSpPr txBox="1">
            <a:spLocks/>
          </p:cNvSpPr>
          <p:nvPr/>
        </p:nvSpPr>
        <p:spPr bwMode="auto">
          <a:xfrm>
            <a:off x="2542949" y="152399"/>
            <a:ext cx="6501039" cy="88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3600" b="1" kern="1200" cap="none" baseline="0">
                <a:solidFill>
                  <a:srgbClr val="1FA64A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pt-BR" altLang="en-US" dirty="0"/>
              <a:t>Ferramentas</a:t>
            </a:r>
            <a:endParaRPr lang="en-US" alt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81E16BF5-762D-4E0C-A96D-B9EA653FD9E8}"/>
              </a:ext>
            </a:extLst>
          </p:cNvPr>
          <p:cNvSpPr/>
          <p:nvPr/>
        </p:nvSpPr>
        <p:spPr>
          <a:xfrm>
            <a:off x="7985760" y="1601487"/>
            <a:ext cx="925203" cy="4704255"/>
          </a:xfrm>
          <a:prstGeom prst="roundRect">
            <a:avLst>
              <a:gd name="adj" fmla="val 7822"/>
            </a:avLst>
          </a:prstGeom>
          <a:noFill/>
          <a:ln w="38100">
            <a:solidFill>
              <a:srgbClr val="A41C5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8">
            <a:extLst>
              <a:ext uri="{FF2B5EF4-FFF2-40B4-BE49-F238E27FC236}">
                <a16:creationId xmlns:a16="http://schemas.microsoft.com/office/drawing/2014/main" xmlns="" id="{9E30D80F-88AF-43A3-B4CD-5535E893D7BC}"/>
              </a:ext>
            </a:extLst>
          </p:cNvPr>
          <p:cNvSpPr/>
          <p:nvPr/>
        </p:nvSpPr>
        <p:spPr>
          <a:xfrm rot="16200000">
            <a:off x="7616802" y="2816836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xmlns="" id="{2AC74150-535A-4037-B034-B28EA4E1A92E}"/>
              </a:ext>
            </a:extLst>
          </p:cNvPr>
          <p:cNvSpPr txBox="1">
            <a:spLocks/>
          </p:cNvSpPr>
          <p:nvPr/>
        </p:nvSpPr>
        <p:spPr bwMode="auto">
          <a:xfrm>
            <a:off x="233035" y="4196081"/>
            <a:ext cx="7508885" cy="296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r>
              <a:rPr lang="pt-BR" altLang="en-US" sz="2000" dirty="0">
                <a:solidFill>
                  <a:sysClr val="windowText" lastClr="000000"/>
                </a:solidFill>
                <a:latin typeface="Calibri"/>
              </a:rPr>
              <a:t>A ferramenta </a:t>
            </a:r>
            <a:r>
              <a:rPr lang="pt-BR" altLang="en-US" sz="2000" b="1" dirty="0">
                <a:solidFill>
                  <a:sysClr val="windowText" lastClr="000000"/>
                </a:solidFill>
                <a:latin typeface="Calibri"/>
              </a:rPr>
              <a:t>Enviar por e-mail</a:t>
            </a:r>
            <a:r>
              <a:rPr lang="pt-BR" altLang="en-US" sz="2000" dirty="0">
                <a:solidFill>
                  <a:sysClr val="windowText" lastClr="000000"/>
                </a:solidFill>
                <a:latin typeface="Calibri"/>
              </a:rPr>
              <a:t> permite:</a:t>
            </a:r>
          </a:p>
          <a:p>
            <a:pPr lvl="1" eaLnBrk="1" hangingPunct="1"/>
            <a:r>
              <a:rPr lang="pt-BR" altLang="en-US" sz="1600" dirty="0">
                <a:solidFill>
                  <a:sysClr val="windowText" lastClr="000000"/>
                </a:solidFill>
                <a:latin typeface="Calibri"/>
              </a:rPr>
              <a:t>Enviar o documento como anexo (PDF e/ou HTML)</a:t>
            </a:r>
          </a:p>
          <a:p>
            <a:pPr lvl="1" eaLnBrk="1" hangingPunct="1"/>
            <a:r>
              <a:rPr lang="pt-BR" altLang="en-US" sz="1600" dirty="0">
                <a:solidFill>
                  <a:sysClr val="windowText" lastClr="000000"/>
                </a:solidFill>
                <a:latin typeface="Calibri"/>
              </a:rPr>
              <a:t>Para até 50 destinatários diferentes ao mesmo tempo</a:t>
            </a:r>
          </a:p>
          <a:p>
            <a:pPr lvl="1" eaLnBrk="1" hangingPunct="1"/>
            <a:r>
              <a:rPr lang="pt-BR" altLang="en-US" sz="1600" dirty="0">
                <a:solidFill>
                  <a:sysClr val="windowText" lastClr="000000"/>
                </a:solidFill>
                <a:latin typeface="Calibri"/>
              </a:rPr>
              <a:t>Enviar o registro bibliográfico</a:t>
            </a:r>
          </a:p>
          <a:p>
            <a:pPr lvl="1" eaLnBrk="1" hangingPunct="1"/>
            <a:r>
              <a:rPr lang="pt-BR" altLang="en-US" sz="1600" dirty="0">
                <a:solidFill>
                  <a:sysClr val="windowText" lastClr="000000"/>
                </a:solidFill>
                <a:latin typeface="Calibri"/>
              </a:rPr>
              <a:t>Enviar os seguintes formatos de citação:</a:t>
            </a:r>
          </a:p>
          <a:p>
            <a:pPr lvl="2" eaLnBrk="1" hangingPunct="1">
              <a:defRPr/>
            </a:pPr>
            <a:r>
              <a:rPr lang="pt-BR" altLang="en-US" sz="1600" dirty="0">
                <a:solidFill>
                  <a:sysClr val="windowText" lastClr="000000"/>
                </a:solidFill>
                <a:latin typeface="Calibri"/>
              </a:rPr>
              <a:t>ABNT, AMA, APA, Chicago, Harvard, MLA ou Vancouver</a:t>
            </a:r>
          </a:p>
          <a:p>
            <a:pPr lvl="1" eaLnBrk="1" hangingPunct="1"/>
            <a:r>
              <a:rPr lang="pt-BR" altLang="en-US" sz="1600" dirty="0">
                <a:solidFill>
                  <a:sysClr val="windowText" lastClr="000000"/>
                </a:solidFill>
                <a:latin typeface="Calibri"/>
              </a:rPr>
              <a:t>Personalizar o remetente e o formato de campo</a:t>
            </a:r>
          </a:p>
        </p:txBody>
      </p:sp>
    </p:spTree>
    <p:extLst>
      <p:ext uri="{BB962C8B-B14F-4D97-AF65-F5344CB8AC3E}">
        <p14:creationId xmlns:p14="http://schemas.microsoft.com/office/powerpoint/2010/main" val="17729198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B790BA-0B4B-4DF4-A88A-0F6437975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33" y="948613"/>
            <a:ext cx="7500535" cy="32904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3BF8B2D-B52D-453D-90FD-09FC055502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998" t="21197" r="1445"/>
          <a:stretch/>
        </p:blipFill>
        <p:spPr>
          <a:xfrm>
            <a:off x="7985760" y="1745424"/>
            <a:ext cx="925203" cy="4429720"/>
          </a:xfrm>
          <a:prstGeom prst="rect">
            <a:avLst/>
          </a:prstGeom>
        </p:spPr>
      </p:pic>
      <p:sp>
        <p:nvSpPr>
          <p:cNvPr id="13" name="Title 13">
            <a:extLst>
              <a:ext uri="{FF2B5EF4-FFF2-40B4-BE49-F238E27FC236}">
                <a16:creationId xmlns:a16="http://schemas.microsoft.com/office/drawing/2014/main" xmlns="" id="{D7DE6662-DC95-4311-9185-4A270DE53DFC}"/>
              </a:ext>
            </a:extLst>
          </p:cNvPr>
          <p:cNvSpPr txBox="1">
            <a:spLocks/>
          </p:cNvSpPr>
          <p:nvPr/>
        </p:nvSpPr>
        <p:spPr bwMode="auto">
          <a:xfrm>
            <a:off x="2542949" y="152399"/>
            <a:ext cx="6501039" cy="88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3600" b="1" kern="1200" cap="none" baseline="0">
                <a:solidFill>
                  <a:srgbClr val="1FA64A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pt-BR" altLang="en-US" dirty="0"/>
              <a:t>Ferramentas</a:t>
            </a:r>
            <a:endParaRPr lang="en-US" alt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81E16BF5-762D-4E0C-A96D-B9EA653FD9E8}"/>
              </a:ext>
            </a:extLst>
          </p:cNvPr>
          <p:cNvSpPr/>
          <p:nvPr/>
        </p:nvSpPr>
        <p:spPr>
          <a:xfrm>
            <a:off x="7985760" y="1601487"/>
            <a:ext cx="925203" cy="4704255"/>
          </a:xfrm>
          <a:prstGeom prst="roundRect">
            <a:avLst>
              <a:gd name="adj" fmla="val 7822"/>
            </a:avLst>
          </a:prstGeom>
          <a:noFill/>
          <a:ln w="38100">
            <a:solidFill>
              <a:srgbClr val="A41C5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8">
            <a:extLst>
              <a:ext uri="{FF2B5EF4-FFF2-40B4-BE49-F238E27FC236}">
                <a16:creationId xmlns:a16="http://schemas.microsoft.com/office/drawing/2014/main" xmlns="" id="{9E30D80F-88AF-43A3-B4CD-5535E893D7BC}"/>
              </a:ext>
            </a:extLst>
          </p:cNvPr>
          <p:cNvSpPr/>
          <p:nvPr/>
        </p:nvSpPr>
        <p:spPr>
          <a:xfrm rot="16200000">
            <a:off x="7616802" y="3162276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xmlns="" id="{2B81CAC4-6D1F-45EB-AF40-7148C420AA3D}"/>
              </a:ext>
            </a:extLst>
          </p:cNvPr>
          <p:cNvSpPr txBox="1">
            <a:spLocks/>
          </p:cNvSpPr>
          <p:nvPr/>
        </p:nvSpPr>
        <p:spPr bwMode="auto">
          <a:xfrm>
            <a:off x="214588" y="4282582"/>
            <a:ext cx="7599680" cy="202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ferramenta </a:t>
            </a:r>
            <a:r>
              <a:rPr kumimoji="0" lang="pt-BR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Salvar </a:t>
            </a:r>
            <a:r>
              <a:rPr kumimoji="0" lang="pt-BR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permite salvar o registro bibliográfico como um arquivo, no seu celular, tablet ou computador.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pt-BR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formato apresentado</a:t>
            </a:r>
          </a:p>
          <a:p>
            <a:pPr lvl="1" eaLnBrk="1" hangingPunct="1">
              <a:defRPr/>
            </a:pPr>
            <a:r>
              <a:rPr lang="pt-BR" altLang="en-US" sz="1800" dirty="0">
                <a:solidFill>
                  <a:sysClr val="windowText" lastClr="000000"/>
                </a:solidFill>
                <a:latin typeface="Calibri"/>
              </a:rPr>
              <a:t>No formato de campo personalizado (escolher campos)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pt-BR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Nos seguintes formatos de citação:</a:t>
            </a:r>
          </a:p>
          <a:p>
            <a:pPr lvl="2" eaLnBrk="1" hangingPunct="1">
              <a:defRPr/>
            </a:pPr>
            <a:r>
              <a:rPr lang="pt-BR" altLang="en-US" sz="1600" dirty="0">
                <a:solidFill>
                  <a:sysClr val="windowText" lastClr="000000"/>
                </a:solidFill>
                <a:latin typeface="Calibri"/>
              </a:rPr>
              <a:t>ABNT, AMA, APA, Chicago, Harvard, MLA ou Vancouver</a:t>
            </a:r>
          </a:p>
        </p:txBody>
      </p:sp>
    </p:spTree>
    <p:extLst>
      <p:ext uri="{BB962C8B-B14F-4D97-AF65-F5344CB8AC3E}">
        <p14:creationId xmlns:p14="http://schemas.microsoft.com/office/powerpoint/2010/main" val="37545555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624FB9F-D317-4047-8E4E-11DC57FD7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33" y="948612"/>
            <a:ext cx="7584398" cy="37410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3BF8B2D-B52D-453D-90FD-09FC055502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998" t="21197" r="1445"/>
          <a:stretch/>
        </p:blipFill>
        <p:spPr>
          <a:xfrm>
            <a:off x="7985760" y="1745424"/>
            <a:ext cx="925203" cy="4429720"/>
          </a:xfrm>
          <a:prstGeom prst="rect">
            <a:avLst/>
          </a:prstGeom>
        </p:spPr>
      </p:pic>
      <p:sp>
        <p:nvSpPr>
          <p:cNvPr id="13" name="Title 13">
            <a:extLst>
              <a:ext uri="{FF2B5EF4-FFF2-40B4-BE49-F238E27FC236}">
                <a16:creationId xmlns:a16="http://schemas.microsoft.com/office/drawing/2014/main" xmlns="" id="{D7DE6662-DC95-4311-9185-4A270DE53DFC}"/>
              </a:ext>
            </a:extLst>
          </p:cNvPr>
          <p:cNvSpPr txBox="1">
            <a:spLocks/>
          </p:cNvSpPr>
          <p:nvPr/>
        </p:nvSpPr>
        <p:spPr bwMode="auto">
          <a:xfrm>
            <a:off x="2542949" y="152399"/>
            <a:ext cx="6501039" cy="88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3600" b="1" kern="1200" cap="none" baseline="0">
                <a:solidFill>
                  <a:srgbClr val="1FA64A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pt-BR" altLang="en-US" dirty="0"/>
              <a:t>Ferramentas</a:t>
            </a:r>
            <a:endParaRPr lang="en-US" alt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81E16BF5-762D-4E0C-A96D-B9EA653FD9E8}"/>
              </a:ext>
            </a:extLst>
          </p:cNvPr>
          <p:cNvSpPr/>
          <p:nvPr/>
        </p:nvSpPr>
        <p:spPr>
          <a:xfrm>
            <a:off x="7985760" y="1601487"/>
            <a:ext cx="925203" cy="4704255"/>
          </a:xfrm>
          <a:prstGeom prst="roundRect">
            <a:avLst>
              <a:gd name="adj" fmla="val 7822"/>
            </a:avLst>
          </a:prstGeom>
          <a:noFill/>
          <a:ln w="38100">
            <a:solidFill>
              <a:srgbClr val="A41C5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8">
            <a:extLst>
              <a:ext uri="{FF2B5EF4-FFF2-40B4-BE49-F238E27FC236}">
                <a16:creationId xmlns:a16="http://schemas.microsoft.com/office/drawing/2014/main" xmlns="" id="{9E30D80F-88AF-43A3-B4CD-5535E893D7BC}"/>
              </a:ext>
            </a:extLst>
          </p:cNvPr>
          <p:cNvSpPr/>
          <p:nvPr/>
        </p:nvSpPr>
        <p:spPr>
          <a:xfrm rot="16200000">
            <a:off x="7616802" y="3446756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xmlns="" id="{2B81CAC4-6D1F-45EB-AF40-7148C420AA3D}"/>
              </a:ext>
            </a:extLst>
          </p:cNvPr>
          <p:cNvSpPr txBox="1">
            <a:spLocks/>
          </p:cNvSpPr>
          <p:nvPr/>
        </p:nvSpPr>
        <p:spPr bwMode="auto">
          <a:xfrm>
            <a:off x="1422400" y="4988560"/>
            <a:ext cx="6391868" cy="131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r>
              <a:rPr lang="pt-BR" altLang="en-US" sz="2000" dirty="0">
                <a:solidFill>
                  <a:sysClr val="windowText" lastClr="000000"/>
                </a:solidFill>
                <a:latin typeface="Calibri"/>
              </a:rPr>
              <a:t>A ferramenta </a:t>
            </a:r>
            <a:r>
              <a:rPr lang="pt-BR" altLang="en-US" sz="2000" b="1" dirty="0">
                <a:solidFill>
                  <a:sysClr val="windowText" lastClr="000000"/>
                </a:solidFill>
                <a:latin typeface="Calibri"/>
              </a:rPr>
              <a:t>Citar</a:t>
            </a:r>
            <a:r>
              <a:rPr lang="pt-BR" altLang="en-US" sz="2000" dirty="0">
                <a:solidFill>
                  <a:sysClr val="windowText" lastClr="000000"/>
                </a:solidFill>
                <a:latin typeface="Calibri"/>
              </a:rPr>
              <a:t> permite visualizar a referência pronta para o documento. Os padrões disponíveis são:</a:t>
            </a:r>
            <a:endParaRPr kumimoji="0" lang="pt-BR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2" eaLnBrk="1" hangingPunct="1">
              <a:defRPr/>
            </a:pPr>
            <a:r>
              <a:rPr lang="pt-BR" altLang="en-US" sz="1600" dirty="0">
                <a:solidFill>
                  <a:sysClr val="windowText" lastClr="000000"/>
                </a:solidFill>
                <a:latin typeface="Calibri"/>
              </a:rPr>
              <a:t>ABNT, AMA, APA, Chicago, Harvard, MLA ou Vancouver</a:t>
            </a:r>
          </a:p>
        </p:txBody>
      </p:sp>
    </p:spTree>
    <p:extLst>
      <p:ext uri="{BB962C8B-B14F-4D97-AF65-F5344CB8AC3E}">
        <p14:creationId xmlns:p14="http://schemas.microsoft.com/office/powerpoint/2010/main" val="32736675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2A6D827-CEBD-4298-8497-9D6157D61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33" y="948613"/>
            <a:ext cx="7500535" cy="39864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3BF8B2D-B52D-453D-90FD-09FC055502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998" t="21197" r="1445"/>
          <a:stretch/>
        </p:blipFill>
        <p:spPr>
          <a:xfrm>
            <a:off x="7985760" y="1745424"/>
            <a:ext cx="925203" cy="4429720"/>
          </a:xfrm>
          <a:prstGeom prst="rect">
            <a:avLst/>
          </a:prstGeom>
        </p:spPr>
      </p:pic>
      <p:sp>
        <p:nvSpPr>
          <p:cNvPr id="13" name="Title 13">
            <a:extLst>
              <a:ext uri="{FF2B5EF4-FFF2-40B4-BE49-F238E27FC236}">
                <a16:creationId xmlns:a16="http://schemas.microsoft.com/office/drawing/2014/main" xmlns="" id="{D7DE6662-DC95-4311-9185-4A270DE53DFC}"/>
              </a:ext>
            </a:extLst>
          </p:cNvPr>
          <p:cNvSpPr txBox="1">
            <a:spLocks/>
          </p:cNvSpPr>
          <p:nvPr/>
        </p:nvSpPr>
        <p:spPr bwMode="auto">
          <a:xfrm>
            <a:off x="2542949" y="152399"/>
            <a:ext cx="6501039" cy="88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3600" b="1" kern="1200" cap="none" baseline="0">
                <a:solidFill>
                  <a:srgbClr val="1FA64A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pt-BR" altLang="en-US" dirty="0"/>
              <a:t>Ferramentas</a:t>
            </a:r>
            <a:endParaRPr lang="en-US" alt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81E16BF5-762D-4E0C-A96D-B9EA653FD9E8}"/>
              </a:ext>
            </a:extLst>
          </p:cNvPr>
          <p:cNvSpPr/>
          <p:nvPr/>
        </p:nvSpPr>
        <p:spPr>
          <a:xfrm>
            <a:off x="7985760" y="1601487"/>
            <a:ext cx="925203" cy="4704255"/>
          </a:xfrm>
          <a:prstGeom prst="roundRect">
            <a:avLst>
              <a:gd name="adj" fmla="val 7822"/>
            </a:avLst>
          </a:prstGeom>
          <a:noFill/>
          <a:ln w="38100">
            <a:solidFill>
              <a:srgbClr val="A41C5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8">
            <a:extLst>
              <a:ext uri="{FF2B5EF4-FFF2-40B4-BE49-F238E27FC236}">
                <a16:creationId xmlns:a16="http://schemas.microsoft.com/office/drawing/2014/main" xmlns="" id="{9E30D80F-88AF-43A3-B4CD-5535E893D7BC}"/>
              </a:ext>
            </a:extLst>
          </p:cNvPr>
          <p:cNvSpPr/>
          <p:nvPr/>
        </p:nvSpPr>
        <p:spPr>
          <a:xfrm rot="16200000">
            <a:off x="7616802" y="3721076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xmlns="" id="{2B81CAC4-6D1F-45EB-AF40-7148C420AA3D}"/>
              </a:ext>
            </a:extLst>
          </p:cNvPr>
          <p:cNvSpPr txBox="1">
            <a:spLocks/>
          </p:cNvSpPr>
          <p:nvPr/>
        </p:nvSpPr>
        <p:spPr bwMode="auto">
          <a:xfrm>
            <a:off x="214588" y="4935044"/>
            <a:ext cx="7599680" cy="137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r>
              <a:rPr lang="pt-BR" altLang="en-US" sz="2000" dirty="0">
                <a:solidFill>
                  <a:sysClr val="windowText" lastClr="000000"/>
                </a:solidFill>
                <a:latin typeface="Calibri"/>
              </a:rPr>
              <a:t>A ferramenta </a:t>
            </a:r>
            <a:r>
              <a:rPr lang="pt-BR" altLang="en-US" sz="2000" b="1" dirty="0">
                <a:solidFill>
                  <a:sysClr val="windowText" lastClr="000000"/>
                </a:solidFill>
                <a:latin typeface="Calibri"/>
              </a:rPr>
              <a:t>Exportar</a:t>
            </a:r>
            <a:r>
              <a:rPr lang="pt-BR" altLang="en-US" sz="2000" dirty="0">
                <a:solidFill>
                  <a:sysClr val="windowText" lastClr="000000"/>
                </a:solidFill>
                <a:latin typeface="Calibri"/>
              </a:rPr>
              <a:t> permite exportar o registro bibliográfico para diversos tipos de softwares e em diversos formatos.</a:t>
            </a:r>
          </a:p>
          <a:p>
            <a:pPr lvl="0" eaLnBrk="1" hangingPunct="1"/>
            <a:r>
              <a:rPr lang="pt-BR" altLang="en-US" sz="2000" dirty="0">
                <a:solidFill>
                  <a:sysClr val="windowText" lastClr="000000"/>
                </a:solidFill>
                <a:latin typeface="Calibri"/>
              </a:rPr>
              <a:t>Destaque para os gestores bibliográficos, como </a:t>
            </a:r>
            <a:r>
              <a:rPr lang="pt-BR" altLang="en-US" sz="2000" dirty="0" err="1">
                <a:solidFill>
                  <a:sysClr val="windowText" lastClr="000000"/>
                </a:solidFill>
                <a:latin typeface="Calibri"/>
              </a:rPr>
              <a:t>Mendeley</a:t>
            </a:r>
            <a:r>
              <a:rPr lang="pt-BR" altLang="en-US" sz="2000" dirty="0">
                <a:solidFill>
                  <a:sysClr val="windowText" lastClr="000000"/>
                </a:solidFill>
                <a:latin typeface="Calibri"/>
              </a:rPr>
              <a:t> e </a:t>
            </a:r>
            <a:r>
              <a:rPr lang="pt-BR" altLang="en-US" sz="2000" dirty="0" err="1">
                <a:solidFill>
                  <a:sysClr val="windowText" lastClr="000000"/>
                </a:solidFill>
                <a:latin typeface="Calibri"/>
              </a:rPr>
              <a:t>Zotero</a:t>
            </a:r>
            <a:r>
              <a:rPr lang="pt-BR" altLang="en-US" sz="2000" dirty="0">
                <a:solidFill>
                  <a:sysClr val="windowText" lastClr="000000"/>
                </a:solidFill>
                <a:latin typeface="Calibri"/>
              </a:rPr>
              <a:t>, além do formato CSV (MS-Excel)</a:t>
            </a:r>
          </a:p>
        </p:txBody>
      </p:sp>
    </p:spTree>
    <p:extLst>
      <p:ext uri="{BB962C8B-B14F-4D97-AF65-F5344CB8AC3E}">
        <p14:creationId xmlns:p14="http://schemas.microsoft.com/office/powerpoint/2010/main" val="33587739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3BF8B2D-B52D-453D-90FD-09FC055502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998" t="21197" r="1445"/>
          <a:stretch/>
        </p:blipFill>
        <p:spPr>
          <a:xfrm>
            <a:off x="7985760" y="1745424"/>
            <a:ext cx="925203" cy="4429720"/>
          </a:xfrm>
          <a:prstGeom prst="rect">
            <a:avLst/>
          </a:prstGeom>
        </p:spPr>
      </p:pic>
      <p:sp>
        <p:nvSpPr>
          <p:cNvPr id="13" name="Title 13">
            <a:extLst>
              <a:ext uri="{FF2B5EF4-FFF2-40B4-BE49-F238E27FC236}">
                <a16:creationId xmlns:a16="http://schemas.microsoft.com/office/drawing/2014/main" xmlns="" id="{D7DE6662-DC95-4311-9185-4A270DE53DFC}"/>
              </a:ext>
            </a:extLst>
          </p:cNvPr>
          <p:cNvSpPr txBox="1">
            <a:spLocks/>
          </p:cNvSpPr>
          <p:nvPr/>
        </p:nvSpPr>
        <p:spPr bwMode="auto">
          <a:xfrm>
            <a:off x="2542949" y="152399"/>
            <a:ext cx="6501039" cy="88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3600" b="1" kern="1200" cap="none" baseline="0">
                <a:solidFill>
                  <a:srgbClr val="1FA64A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pt-BR" altLang="en-US" dirty="0"/>
              <a:t>Ferramentas</a:t>
            </a:r>
            <a:endParaRPr lang="en-US" alt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81E16BF5-762D-4E0C-A96D-B9EA653FD9E8}"/>
              </a:ext>
            </a:extLst>
          </p:cNvPr>
          <p:cNvSpPr/>
          <p:nvPr/>
        </p:nvSpPr>
        <p:spPr>
          <a:xfrm>
            <a:off x="7985760" y="1601487"/>
            <a:ext cx="925203" cy="4704255"/>
          </a:xfrm>
          <a:prstGeom prst="roundRect">
            <a:avLst>
              <a:gd name="adj" fmla="val 7822"/>
            </a:avLst>
          </a:prstGeom>
          <a:noFill/>
          <a:ln w="38100">
            <a:solidFill>
              <a:srgbClr val="A41C5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8">
            <a:extLst>
              <a:ext uri="{FF2B5EF4-FFF2-40B4-BE49-F238E27FC236}">
                <a16:creationId xmlns:a16="http://schemas.microsoft.com/office/drawing/2014/main" xmlns="" id="{9E30D80F-88AF-43A3-B4CD-5535E893D7BC}"/>
              </a:ext>
            </a:extLst>
          </p:cNvPr>
          <p:cNvSpPr/>
          <p:nvPr/>
        </p:nvSpPr>
        <p:spPr>
          <a:xfrm rot="16200000">
            <a:off x="7616802" y="4004630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xmlns="" id="{2B81CAC4-6D1F-45EB-AF40-7148C420AA3D}"/>
              </a:ext>
            </a:extLst>
          </p:cNvPr>
          <p:cNvSpPr txBox="1">
            <a:spLocks/>
          </p:cNvSpPr>
          <p:nvPr/>
        </p:nvSpPr>
        <p:spPr bwMode="auto">
          <a:xfrm>
            <a:off x="214588" y="5033596"/>
            <a:ext cx="7599680" cy="127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r>
              <a:rPr lang="pt-BR" altLang="en-US" sz="2000" dirty="0">
                <a:solidFill>
                  <a:prstClr val="black"/>
                </a:solidFill>
                <a:latin typeface="Calibri"/>
              </a:rPr>
              <a:t>A ferramenta </a:t>
            </a:r>
            <a:r>
              <a:rPr lang="pt-BR" altLang="en-US" sz="2000" b="1" dirty="0">
                <a:solidFill>
                  <a:prstClr val="black"/>
                </a:solidFill>
                <a:latin typeface="Calibri"/>
              </a:rPr>
              <a:t>Criar observação </a:t>
            </a:r>
            <a:r>
              <a:rPr lang="pt-BR" altLang="en-US" sz="2000" dirty="0">
                <a:solidFill>
                  <a:prstClr val="black"/>
                </a:solidFill>
                <a:latin typeface="Calibri"/>
              </a:rPr>
              <a:t>permite criar observações que ficam guardadas na pasta pessoal e permitem o acesso posterior ao documento e à observação.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026E3A6-B2F2-4517-BCF6-B8F449272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33" y="948613"/>
            <a:ext cx="7500535" cy="1269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1775BE-BDFF-4DB0-87F7-9E76049A18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734" y="2297229"/>
            <a:ext cx="4380186" cy="2131592"/>
          </a:xfrm>
          <a:prstGeom prst="rect">
            <a:avLst/>
          </a:prstGeom>
        </p:spPr>
      </p:pic>
      <p:sp>
        <p:nvSpPr>
          <p:cNvPr id="17" name="Down Arrow 8">
            <a:extLst>
              <a:ext uri="{FF2B5EF4-FFF2-40B4-BE49-F238E27FC236}">
                <a16:creationId xmlns:a16="http://schemas.microsoft.com/office/drawing/2014/main" xmlns="" id="{1DA38927-F5EB-422C-98B5-44E9C2DF8B90}"/>
              </a:ext>
            </a:extLst>
          </p:cNvPr>
          <p:cNvSpPr/>
          <p:nvPr/>
        </p:nvSpPr>
        <p:spPr>
          <a:xfrm>
            <a:off x="3091681" y="1499887"/>
            <a:ext cx="323797" cy="937748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753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3BF8B2D-B52D-453D-90FD-09FC055502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998" t="21197" r="1445"/>
          <a:stretch/>
        </p:blipFill>
        <p:spPr>
          <a:xfrm>
            <a:off x="7985760" y="1745424"/>
            <a:ext cx="925203" cy="4429720"/>
          </a:xfrm>
          <a:prstGeom prst="rect">
            <a:avLst/>
          </a:prstGeom>
        </p:spPr>
      </p:pic>
      <p:sp>
        <p:nvSpPr>
          <p:cNvPr id="13" name="Title 13">
            <a:extLst>
              <a:ext uri="{FF2B5EF4-FFF2-40B4-BE49-F238E27FC236}">
                <a16:creationId xmlns:a16="http://schemas.microsoft.com/office/drawing/2014/main" xmlns="" id="{D7DE6662-DC95-4311-9185-4A270DE53DFC}"/>
              </a:ext>
            </a:extLst>
          </p:cNvPr>
          <p:cNvSpPr txBox="1">
            <a:spLocks/>
          </p:cNvSpPr>
          <p:nvPr/>
        </p:nvSpPr>
        <p:spPr bwMode="auto">
          <a:xfrm>
            <a:off x="2542949" y="152399"/>
            <a:ext cx="6501039" cy="88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3600" b="1" kern="1200" cap="none" baseline="0">
                <a:solidFill>
                  <a:srgbClr val="1FA64A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pt-BR" altLang="en-US" dirty="0"/>
              <a:t>Ferramentas</a:t>
            </a:r>
            <a:endParaRPr lang="en-US" alt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81E16BF5-762D-4E0C-A96D-B9EA653FD9E8}"/>
              </a:ext>
            </a:extLst>
          </p:cNvPr>
          <p:cNvSpPr/>
          <p:nvPr/>
        </p:nvSpPr>
        <p:spPr>
          <a:xfrm>
            <a:off x="7985760" y="1601487"/>
            <a:ext cx="925203" cy="4704255"/>
          </a:xfrm>
          <a:prstGeom prst="roundRect">
            <a:avLst>
              <a:gd name="adj" fmla="val 7822"/>
            </a:avLst>
          </a:prstGeom>
          <a:noFill/>
          <a:ln w="38100">
            <a:solidFill>
              <a:srgbClr val="A41C5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8">
            <a:extLst>
              <a:ext uri="{FF2B5EF4-FFF2-40B4-BE49-F238E27FC236}">
                <a16:creationId xmlns:a16="http://schemas.microsoft.com/office/drawing/2014/main" xmlns="" id="{9E30D80F-88AF-43A3-B4CD-5535E893D7BC}"/>
              </a:ext>
            </a:extLst>
          </p:cNvPr>
          <p:cNvSpPr/>
          <p:nvPr/>
        </p:nvSpPr>
        <p:spPr>
          <a:xfrm rot="16200000">
            <a:off x="7616802" y="4367619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xmlns="" id="{2B81CAC4-6D1F-45EB-AF40-7148C420AA3D}"/>
              </a:ext>
            </a:extLst>
          </p:cNvPr>
          <p:cNvSpPr txBox="1">
            <a:spLocks/>
          </p:cNvSpPr>
          <p:nvPr/>
        </p:nvSpPr>
        <p:spPr bwMode="auto">
          <a:xfrm>
            <a:off x="2318327" y="4127450"/>
            <a:ext cx="5270220" cy="106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r>
              <a:rPr lang="pt-BR" altLang="en-US" sz="2000" dirty="0">
                <a:solidFill>
                  <a:prstClr val="black"/>
                </a:solidFill>
                <a:latin typeface="Calibri"/>
              </a:rPr>
              <a:t>A ferramenta </a:t>
            </a:r>
            <a:r>
              <a:rPr lang="pt-BR" altLang="en-US" sz="2000" b="1" dirty="0">
                <a:solidFill>
                  <a:prstClr val="black"/>
                </a:solidFill>
                <a:latin typeface="Calibri"/>
              </a:rPr>
              <a:t>Link permanente </a:t>
            </a:r>
            <a:r>
              <a:rPr lang="pt-BR" altLang="en-US" sz="2000" dirty="0">
                <a:solidFill>
                  <a:prstClr val="black"/>
                </a:solidFill>
                <a:latin typeface="Calibri"/>
              </a:rPr>
              <a:t>cria automaticamente um link para dar acesso direto ao documento (pela página da disciplina, por exemplo).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79B478-AD6C-425C-B8C1-8EC8B0AF5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33" y="2278653"/>
            <a:ext cx="7500535" cy="71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479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3BF8B2D-B52D-453D-90FD-09FC055502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998" t="21197" r="1445"/>
          <a:stretch/>
        </p:blipFill>
        <p:spPr>
          <a:xfrm>
            <a:off x="7985760" y="1745424"/>
            <a:ext cx="925203" cy="4429720"/>
          </a:xfrm>
          <a:prstGeom prst="rect">
            <a:avLst/>
          </a:prstGeom>
        </p:spPr>
      </p:pic>
      <p:sp>
        <p:nvSpPr>
          <p:cNvPr id="13" name="Title 13">
            <a:extLst>
              <a:ext uri="{FF2B5EF4-FFF2-40B4-BE49-F238E27FC236}">
                <a16:creationId xmlns:a16="http://schemas.microsoft.com/office/drawing/2014/main" xmlns="" id="{D7DE6662-DC95-4311-9185-4A270DE53DFC}"/>
              </a:ext>
            </a:extLst>
          </p:cNvPr>
          <p:cNvSpPr txBox="1">
            <a:spLocks/>
          </p:cNvSpPr>
          <p:nvPr/>
        </p:nvSpPr>
        <p:spPr bwMode="auto">
          <a:xfrm>
            <a:off x="2542949" y="152399"/>
            <a:ext cx="6501039" cy="88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3600" b="1" kern="1200" cap="none" baseline="0">
                <a:solidFill>
                  <a:srgbClr val="1FA64A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pt-BR" altLang="en-US" dirty="0"/>
              <a:t>Ferramentas</a:t>
            </a:r>
            <a:endParaRPr lang="en-US" alt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81E16BF5-762D-4E0C-A96D-B9EA653FD9E8}"/>
              </a:ext>
            </a:extLst>
          </p:cNvPr>
          <p:cNvSpPr/>
          <p:nvPr/>
        </p:nvSpPr>
        <p:spPr>
          <a:xfrm>
            <a:off x="7985760" y="1601487"/>
            <a:ext cx="925203" cy="4704255"/>
          </a:xfrm>
          <a:prstGeom prst="roundRect">
            <a:avLst>
              <a:gd name="adj" fmla="val 7822"/>
            </a:avLst>
          </a:prstGeom>
          <a:noFill/>
          <a:ln w="38100">
            <a:solidFill>
              <a:srgbClr val="A41C5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8">
            <a:extLst>
              <a:ext uri="{FF2B5EF4-FFF2-40B4-BE49-F238E27FC236}">
                <a16:creationId xmlns:a16="http://schemas.microsoft.com/office/drawing/2014/main" xmlns="" id="{9E30D80F-88AF-43A3-B4CD-5535E893D7BC}"/>
              </a:ext>
            </a:extLst>
          </p:cNvPr>
          <p:cNvSpPr/>
          <p:nvPr/>
        </p:nvSpPr>
        <p:spPr>
          <a:xfrm rot="16200000">
            <a:off x="7616802" y="4706359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xmlns="" id="{2B81CAC4-6D1F-45EB-AF40-7148C420AA3D}"/>
              </a:ext>
            </a:extLst>
          </p:cNvPr>
          <p:cNvSpPr txBox="1">
            <a:spLocks/>
          </p:cNvSpPr>
          <p:nvPr/>
        </p:nvSpPr>
        <p:spPr bwMode="auto">
          <a:xfrm>
            <a:off x="214588" y="2789382"/>
            <a:ext cx="7599680" cy="351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r>
              <a:rPr lang="pt-BR" altLang="en-US" sz="2000" dirty="0">
                <a:solidFill>
                  <a:prstClr val="black"/>
                </a:solidFill>
                <a:latin typeface="Calibri"/>
              </a:rPr>
              <a:t>A ferramenta </a:t>
            </a:r>
            <a:r>
              <a:rPr lang="pt-BR" altLang="en-US" sz="2000" b="1" dirty="0">
                <a:solidFill>
                  <a:prstClr val="black"/>
                </a:solidFill>
                <a:latin typeface="Calibri"/>
              </a:rPr>
              <a:t>Compartilhar</a:t>
            </a:r>
            <a:r>
              <a:rPr lang="pt-BR" altLang="en-US" sz="2000" dirty="0">
                <a:solidFill>
                  <a:prstClr val="black"/>
                </a:solidFill>
                <a:latin typeface="Calibri"/>
              </a:rPr>
              <a:t> é a área social das ferramentas que permite o compartilhamento do artigo nas redes sociais.</a:t>
            </a:r>
          </a:p>
          <a:p>
            <a:pPr lvl="1" eaLnBrk="1" hangingPunct="1"/>
            <a:r>
              <a:rPr lang="pt-BR" altLang="en-US" sz="1800" dirty="0">
                <a:solidFill>
                  <a:prstClr val="black"/>
                </a:solidFill>
                <a:latin typeface="Calibri"/>
              </a:rPr>
              <a:t>Nota: somente terá acesso ao conteúdo quem estiver corretamente autenticado na plataforma.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035822D-8B00-4A15-8ADC-A7525F49C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33" y="948613"/>
            <a:ext cx="7500535" cy="159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88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141B4D4-A033-4C82-8C62-2DEA3B209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289457"/>
            <a:ext cx="7593072" cy="5321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3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/>
              <a:t>Como acessar as bases de dados da EBSCO</a:t>
            </a:r>
            <a:endParaRPr lang="en-US" altLang="en-US" sz="4000" b="1" dirty="0">
              <a:solidFill>
                <a:srgbClr val="1FA64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xmlns="" id="{AE27720D-B6A8-48C1-B858-B0F5827641FD}"/>
              </a:ext>
            </a:extLst>
          </p:cNvPr>
          <p:cNvSpPr/>
          <p:nvPr/>
        </p:nvSpPr>
        <p:spPr bwMode="auto">
          <a:xfrm>
            <a:off x="4761952" y="5896415"/>
            <a:ext cx="2161309" cy="420255"/>
          </a:xfrm>
          <a:prstGeom prst="homePlate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Clique em </a:t>
            </a:r>
            <a:r>
              <a:rPr kumimoji="0" lang="pt-BR" sz="28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Base</a:t>
            </a:r>
            <a:endParaRPr kumimoji="0" lang="en-US" sz="2800" b="1" i="0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3FBA375-2770-4F36-8B59-6706B5023F71}"/>
              </a:ext>
            </a:extLst>
          </p:cNvPr>
          <p:cNvSpPr/>
          <p:nvPr/>
        </p:nvSpPr>
        <p:spPr>
          <a:xfrm>
            <a:off x="2715491" y="3121891"/>
            <a:ext cx="5532582" cy="3380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Buscar base (Resultado da busca)</a:t>
            </a:r>
          </a:p>
          <a:p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buscou por "</a:t>
            </a:r>
            <a:r>
              <a:rPr lang="pt-B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EBSCO</a:t>
            </a: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6F84FCDF-70B2-476C-9A0F-38839DA729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563150"/>
              </p:ext>
            </p:extLst>
          </p:nvPr>
        </p:nvGraphicFramePr>
        <p:xfrm>
          <a:off x="2923309" y="3620655"/>
          <a:ext cx="5241635" cy="26877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50051">
                  <a:extLst>
                    <a:ext uri="{9D8B030D-6E8A-4147-A177-3AD203B41FA5}">
                      <a16:colId xmlns:a16="http://schemas.microsoft.com/office/drawing/2014/main" xmlns="" val="1244861444"/>
                    </a:ext>
                  </a:extLst>
                </a:gridCol>
                <a:gridCol w="989571">
                  <a:extLst>
                    <a:ext uri="{9D8B030D-6E8A-4147-A177-3AD203B41FA5}">
                      <a16:colId xmlns:a16="http://schemas.microsoft.com/office/drawing/2014/main" xmlns="" val="3315271736"/>
                    </a:ext>
                  </a:extLst>
                </a:gridCol>
                <a:gridCol w="402013">
                  <a:extLst>
                    <a:ext uri="{9D8B030D-6E8A-4147-A177-3AD203B41FA5}">
                      <a16:colId xmlns:a16="http://schemas.microsoft.com/office/drawing/2014/main" xmlns="" val="1908632193"/>
                    </a:ext>
                  </a:extLst>
                </a:gridCol>
              </a:tblGrid>
              <a:tr h="3103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 da base</a:t>
                      </a:r>
                      <a:endParaRPr lang="en-US" sz="800" b="1" i="0" u="none" strike="noStrike" dirty="0">
                        <a:solidFill>
                          <a:srgbClr val="332A1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</a:t>
                      </a:r>
                      <a:endParaRPr lang="en-US" sz="800" b="1" i="0" u="none" strike="noStrike" dirty="0">
                        <a:solidFill>
                          <a:srgbClr val="332A1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Ações</a:t>
                      </a:r>
                      <a:endParaRPr lang="en-US" sz="800" b="1" i="0" u="none" strike="noStrike" dirty="0">
                        <a:solidFill>
                          <a:srgbClr val="332A1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2441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 Search Premier</a:t>
                      </a:r>
                      <a:endParaRPr lang="en-US" sz="900" b="0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Textos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Completos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17184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CINHAL with Full Text</a:t>
                      </a:r>
                      <a:endParaRPr lang="en-US" sz="900" b="0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Textos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Completos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86665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err="1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Dentristry</a:t>
                      </a:r>
                      <a:r>
                        <a:rPr lang="en-US" sz="90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Oral Sciences Source</a:t>
                      </a:r>
                      <a:endParaRPr lang="en-US" sz="900" b="0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Textos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Completos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86293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Science &amp; Technology Abstracts (ISTA)</a:t>
                      </a:r>
                      <a:endParaRPr lang="en-US" sz="900" b="0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Textos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Completos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48858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Library, Information Science &amp; Technology Abstracts with Full Text</a:t>
                      </a:r>
                      <a:endParaRPr lang="en-US" sz="900" b="0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Textos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Completos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57005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RILM Abstracts of Music Literature</a:t>
                      </a:r>
                      <a:endParaRPr lang="en-US" sz="900" b="0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Textos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Completos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25821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RIPM - Retrospective Index to Music Periodicals</a:t>
                      </a:r>
                      <a:endParaRPr lang="en-US" sz="900" b="0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Textos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Completos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44043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err="1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SocINDEX</a:t>
                      </a:r>
                      <a:r>
                        <a:rPr lang="en-US" sz="90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Full Text</a:t>
                      </a:r>
                      <a:endParaRPr lang="en-US" sz="900" b="0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Textos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Completos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83188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err="1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SPORTDiscus</a:t>
                      </a:r>
                      <a:r>
                        <a:rPr lang="en-US" sz="90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Full Text</a:t>
                      </a:r>
                      <a:endParaRPr lang="en-US" sz="900" b="0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Textos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Completos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49842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Computers &amp; Applied Sciences Complete</a:t>
                      </a:r>
                      <a:endParaRPr lang="en-US" sz="900" b="0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Textos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Completos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58638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MEDLINE Complete</a:t>
                      </a:r>
                      <a:endParaRPr lang="en-US" sz="900" b="0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Textos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Completos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53760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 Science &amp; Technology Abstracts Full Text Database (FSTA Full Text)</a:t>
                      </a:r>
                      <a:endParaRPr lang="en-US" sz="800" b="0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Textos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Completos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21677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 Science Source</a:t>
                      </a:r>
                      <a:endParaRPr lang="en-US" sz="900" b="0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Textos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Completos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2886406"/>
                  </a:ext>
                </a:extLst>
              </a:tr>
            </a:tbl>
          </a:graphicData>
        </a:graphic>
      </p:graphicFrame>
      <p:pic>
        <p:nvPicPr>
          <p:cNvPr id="68" name="Picture 52" descr="Informação: Educational Resources Information Center - ERIC">
            <a:hlinkClick r:id="rId4"/>
            <a:extLst>
              <a:ext uri="{FF2B5EF4-FFF2-40B4-BE49-F238E27FC236}">
                <a16:creationId xmlns:a16="http://schemas.microsoft.com/office/drawing/2014/main" xmlns="" id="{1D3D8CD5-7B7B-4BA0-A010-9B71F1A01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66" y="6172670"/>
            <a:ext cx="150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2" descr="Informação: Educational Resources Information Center - ERIC">
            <a:hlinkClick r:id="rId4"/>
            <a:extLst>
              <a:ext uri="{FF2B5EF4-FFF2-40B4-BE49-F238E27FC236}">
                <a16:creationId xmlns:a16="http://schemas.microsoft.com/office/drawing/2014/main" xmlns="" id="{4FB79FFF-C449-4B82-9478-F5BEA018B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66" y="5992440"/>
            <a:ext cx="150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52" descr="Informação: Educational Resources Information Center - ERIC">
            <a:hlinkClick r:id="rId4"/>
            <a:extLst>
              <a:ext uri="{FF2B5EF4-FFF2-40B4-BE49-F238E27FC236}">
                <a16:creationId xmlns:a16="http://schemas.microsoft.com/office/drawing/2014/main" xmlns="" id="{CD6063E5-7A69-466C-A9AB-C59078B70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66" y="5812205"/>
            <a:ext cx="150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52" descr="Informação: Educational Resources Information Center - ERIC">
            <a:hlinkClick r:id="rId4"/>
            <a:extLst>
              <a:ext uri="{FF2B5EF4-FFF2-40B4-BE49-F238E27FC236}">
                <a16:creationId xmlns:a16="http://schemas.microsoft.com/office/drawing/2014/main" xmlns="" id="{A4B1F840-7203-4D47-8C49-12BFD037C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66" y="5631970"/>
            <a:ext cx="150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52" descr="Informação: Educational Resources Information Center - ERIC">
            <a:hlinkClick r:id="rId4"/>
            <a:extLst>
              <a:ext uri="{FF2B5EF4-FFF2-40B4-BE49-F238E27FC236}">
                <a16:creationId xmlns:a16="http://schemas.microsoft.com/office/drawing/2014/main" xmlns="" id="{5D0B2D0D-FD9D-404A-8038-B6EFD7BE1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66" y="5451735"/>
            <a:ext cx="150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52" descr="Informação: Educational Resources Information Center - ERIC">
            <a:hlinkClick r:id="rId4"/>
            <a:extLst>
              <a:ext uri="{FF2B5EF4-FFF2-40B4-BE49-F238E27FC236}">
                <a16:creationId xmlns:a16="http://schemas.microsoft.com/office/drawing/2014/main" xmlns="" id="{7985E52F-21FD-4E67-A07A-02E2D9091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66" y="5271500"/>
            <a:ext cx="150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2" descr="Informação: Educational Resources Information Center - ERIC">
            <a:hlinkClick r:id="rId4"/>
            <a:extLst>
              <a:ext uri="{FF2B5EF4-FFF2-40B4-BE49-F238E27FC236}">
                <a16:creationId xmlns:a16="http://schemas.microsoft.com/office/drawing/2014/main" xmlns="" id="{E7F9E7E7-0901-4E60-A7F7-D2BD38253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66" y="5091265"/>
            <a:ext cx="150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2" descr="Informação: Educational Resources Information Center - ERIC">
            <a:hlinkClick r:id="rId4"/>
            <a:extLst>
              <a:ext uri="{FF2B5EF4-FFF2-40B4-BE49-F238E27FC236}">
                <a16:creationId xmlns:a16="http://schemas.microsoft.com/office/drawing/2014/main" xmlns="" id="{0FCDF215-4152-4BF3-A827-2E6C4C00F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66" y="4911030"/>
            <a:ext cx="150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52" descr="Informação: Educational Resources Information Center - ERIC">
            <a:hlinkClick r:id="rId4"/>
            <a:extLst>
              <a:ext uri="{FF2B5EF4-FFF2-40B4-BE49-F238E27FC236}">
                <a16:creationId xmlns:a16="http://schemas.microsoft.com/office/drawing/2014/main" xmlns="" id="{D232E0DA-73E5-4B7B-9F86-D3416983D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66" y="4730795"/>
            <a:ext cx="150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52" descr="Informação: Educational Resources Information Center - ERIC">
            <a:hlinkClick r:id="rId4"/>
            <a:extLst>
              <a:ext uri="{FF2B5EF4-FFF2-40B4-BE49-F238E27FC236}">
                <a16:creationId xmlns:a16="http://schemas.microsoft.com/office/drawing/2014/main" xmlns="" id="{C86204C2-98B9-468D-A8CB-9DCD97BFA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66" y="4550560"/>
            <a:ext cx="150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52" descr="Informação: Educational Resources Information Center - ERIC">
            <a:hlinkClick r:id="rId4"/>
            <a:extLst>
              <a:ext uri="{FF2B5EF4-FFF2-40B4-BE49-F238E27FC236}">
                <a16:creationId xmlns:a16="http://schemas.microsoft.com/office/drawing/2014/main" xmlns="" id="{85342387-8744-4327-839F-D0179123F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66" y="4370325"/>
            <a:ext cx="150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52" descr="Informação: Educational Resources Information Center - ERIC">
            <a:hlinkClick r:id="rId4"/>
            <a:extLst>
              <a:ext uri="{FF2B5EF4-FFF2-40B4-BE49-F238E27FC236}">
                <a16:creationId xmlns:a16="http://schemas.microsoft.com/office/drawing/2014/main" xmlns="" id="{A6F52BC7-81B9-4BD7-8407-6BD8B269F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66" y="4190090"/>
            <a:ext cx="150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52" descr="Informação: Educational Resources Information Center - ERIC">
            <a:hlinkClick r:id="rId4"/>
            <a:extLst>
              <a:ext uri="{FF2B5EF4-FFF2-40B4-BE49-F238E27FC236}">
                <a16:creationId xmlns:a16="http://schemas.microsoft.com/office/drawing/2014/main" xmlns="" id="{B570EBD3-49A1-4955-98E4-D4C6F7288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66" y="4009855"/>
            <a:ext cx="150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53CE9D11-9DD6-4665-AF00-30B2900A2BB0}"/>
              </a:ext>
            </a:extLst>
          </p:cNvPr>
          <p:cNvGrpSpPr/>
          <p:nvPr/>
        </p:nvGrpSpPr>
        <p:grpSpPr>
          <a:xfrm>
            <a:off x="282331" y="4991681"/>
            <a:ext cx="2640978" cy="648000"/>
            <a:chOff x="2675870" y="4414556"/>
            <a:chExt cx="2640978" cy="648000"/>
          </a:xfrm>
        </p:grpSpPr>
        <p:sp>
          <p:nvSpPr>
            <p:cNvPr id="82" name="Arrow: Pentagon 81">
              <a:extLst>
                <a:ext uri="{FF2B5EF4-FFF2-40B4-BE49-F238E27FC236}">
                  <a16:creationId xmlns:a16="http://schemas.microsoft.com/office/drawing/2014/main" xmlns="" id="{2AF504EC-A859-45A3-B744-9AB7E2C9EA66}"/>
                </a:ext>
              </a:extLst>
            </p:cNvPr>
            <p:cNvSpPr/>
            <p:nvPr/>
          </p:nvSpPr>
          <p:spPr bwMode="auto">
            <a:xfrm>
              <a:off x="3155539" y="4537169"/>
              <a:ext cx="2161309" cy="420255"/>
            </a:xfrm>
            <a:prstGeom prst="homePlate">
              <a:avLst/>
            </a:prstGeom>
            <a:solidFill>
              <a:srgbClr val="C00000"/>
            </a:solidFill>
            <a:ln w="19050">
              <a:solidFill>
                <a:schemeClr val="bg1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pt-BR" sz="2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Clique </a:t>
              </a:r>
              <a:r>
                <a:rPr lang="pt-BR" sz="20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no título</a:t>
              </a:r>
              <a:endParaRPr lang="en-US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007853E9-665D-40AF-88F5-FC664DC57DAB}"/>
                </a:ext>
              </a:extLst>
            </p:cNvPr>
            <p:cNvSpPr/>
            <p:nvPr/>
          </p:nvSpPr>
          <p:spPr>
            <a:xfrm>
              <a:off x="2675870" y="4414556"/>
              <a:ext cx="648000" cy="6480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pt-BR" sz="3200" b="1" dirty="0">
                  <a:solidFill>
                    <a:srgbClr val="FFFF00"/>
                  </a:solidFill>
                  <a:latin typeface="+mj-lt"/>
                </a:rPr>
                <a:t>4</a:t>
              </a:r>
              <a:endParaRPr lang="en-US" sz="3200" b="1" dirty="0">
                <a:solidFill>
                  <a:srgbClr val="FFFF00"/>
                </a:solidFill>
                <a:latin typeface="+mj-lt"/>
              </a:endParaRPr>
            </a:p>
          </p:txBody>
        </p:sp>
      </p:grpSp>
      <p:pic>
        <p:nvPicPr>
          <p:cNvPr id="2051" name="Picture 3" descr="Informação: E-Print Network : Research Communications for Scientists and Engineers">
            <a:extLst>
              <a:ext uri="{FF2B5EF4-FFF2-40B4-BE49-F238E27FC236}">
                <a16:creationId xmlns:a16="http://schemas.microsoft.com/office/drawing/2014/main" xmlns="" id="{596EE778-CABD-4C26-8035-D91AACA5E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formação: E-Scholarship">
            <a:extLst>
              <a:ext uri="{FF2B5EF4-FFF2-40B4-BE49-F238E27FC236}">
                <a16:creationId xmlns:a16="http://schemas.microsoft.com/office/drawing/2014/main" xmlns="" id="{046FA561-9EE3-4B17-9895-0B3C4D9E1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nformação: Earth and Space Index (AGU)">
            <a:extLst>
              <a:ext uri="{FF2B5EF4-FFF2-40B4-BE49-F238E27FC236}">
                <a16:creationId xmlns:a16="http://schemas.microsoft.com/office/drawing/2014/main" xmlns="" id="{1A083ACC-EDDA-423F-919C-2AAFA8F5B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formação: Educational Resources Information Center - ERIC">
            <a:extLst>
              <a:ext uri="{FF2B5EF4-FFF2-40B4-BE49-F238E27FC236}">
                <a16:creationId xmlns:a16="http://schemas.microsoft.com/office/drawing/2014/main" xmlns="" id="{B16B4B18-AE17-4ED1-92E2-A2B6E8D53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0403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9801CB8-05A6-4539-A52E-60F82B992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01" y="1134601"/>
            <a:ext cx="5838825" cy="13430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3BF8B2D-B52D-453D-90FD-09FC055502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998" t="21197" r="1445"/>
          <a:stretch/>
        </p:blipFill>
        <p:spPr>
          <a:xfrm>
            <a:off x="7985760" y="1745424"/>
            <a:ext cx="925203" cy="4429720"/>
          </a:xfrm>
          <a:prstGeom prst="rect">
            <a:avLst/>
          </a:prstGeom>
        </p:spPr>
      </p:pic>
      <p:sp>
        <p:nvSpPr>
          <p:cNvPr id="13" name="Title 13">
            <a:extLst>
              <a:ext uri="{FF2B5EF4-FFF2-40B4-BE49-F238E27FC236}">
                <a16:creationId xmlns:a16="http://schemas.microsoft.com/office/drawing/2014/main" xmlns="" id="{D7DE6662-DC95-4311-9185-4A270DE53DFC}"/>
              </a:ext>
            </a:extLst>
          </p:cNvPr>
          <p:cNvSpPr txBox="1">
            <a:spLocks/>
          </p:cNvSpPr>
          <p:nvPr/>
        </p:nvSpPr>
        <p:spPr bwMode="auto">
          <a:xfrm>
            <a:off x="2542949" y="152399"/>
            <a:ext cx="6501039" cy="88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3600" b="1" kern="1200" cap="none" baseline="0">
                <a:solidFill>
                  <a:srgbClr val="1FA64A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pt-BR" altLang="en-US" dirty="0"/>
              <a:t>Ferramentas</a:t>
            </a:r>
            <a:endParaRPr lang="en-US" alt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81E16BF5-762D-4E0C-A96D-B9EA653FD9E8}"/>
              </a:ext>
            </a:extLst>
          </p:cNvPr>
          <p:cNvSpPr/>
          <p:nvPr/>
        </p:nvSpPr>
        <p:spPr>
          <a:xfrm>
            <a:off x="7985760" y="1601487"/>
            <a:ext cx="925203" cy="4704255"/>
          </a:xfrm>
          <a:prstGeom prst="roundRect">
            <a:avLst>
              <a:gd name="adj" fmla="val 7822"/>
            </a:avLst>
          </a:prstGeom>
          <a:noFill/>
          <a:ln w="38100">
            <a:solidFill>
              <a:srgbClr val="A41C5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8">
            <a:extLst>
              <a:ext uri="{FF2B5EF4-FFF2-40B4-BE49-F238E27FC236}">
                <a16:creationId xmlns:a16="http://schemas.microsoft.com/office/drawing/2014/main" xmlns="" id="{9E30D80F-88AF-43A3-B4CD-5535E893D7BC}"/>
              </a:ext>
            </a:extLst>
          </p:cNvPr>
          <p:cNvSpPr/>
          <p:nvPr/>
        </p:nvSpPr>
        <p:spPr>
          <a:xfrm rot="16200000">
            <a:off x="7616802" y="4983445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xmlns="" id="{2B81CAC4-6D1F-45EB-AF40-7148C420AA3D}"/>
              </a:ext>
            </a:extLst>
          </p:cNvPr>
          <p:cNvSpPr txBox="1">
            <a:spLocks/>
          </p:cNvSpPr>
          <p:nvPr/>
        </p:nvSpPr>
        <p:spPr bwMode="auto">
          <a:xfrm>
            <a:off x="518158" y="3057253"/>
            <a:ext cx="6868162" cy="290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fontAlgn="auto" hangingPunct="1">
              <a:spcBef>
                <a:spcPts val="18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A ferramenta </a:t>
            </a:r>
            <a:r>
              <a:rPr lang="pt-BR" sz="2000" b="1" dirty="0" err="1">
                <a:solidFill>
                  <a:prstClr val="black"/>
                </a:solidFill>
                <a:latin typeface="Calibri"/>
              </a:rPr>
              <a:t>Listen</a:t>
            </a:r>
            <a:r>
              <a:rPr lang="pt-BR" sz="2000" b="1" dirty="0">
                <a:solidFill>
                  <a:prstClr val="black"/>
                </a:solidFill>
                <a:latin typeface="Calibri"/>
              </a:rPr>
              <a:t> (Ouvir)</a:t>
            </a:r>
            <a:r>
              <a:rPr lang="pt-BR" sz="2000" dirty="0">
                <a:solidFill>
                  <a:prstClr val="black"/>
                </a:solidFill>
                <a:latin typeface="Calibri"/>
              </a:rPr>
              <a:t>, foi desenvolvida para deficientes visuais e para praticantes de uma segunda língua.</a:t>
            </a:r>
          </a:p>
          <a:p>
            <a:pPr lvl="0" eaLnBrk="1" fontAlgn="auto" hangingPunct="1">
              <a:spcBef>
                <a:spcPts val="18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Esta funcionalidade está disponível para todos os documentos com texto completo em HTML e no idioma inglês.</a:t>
            </a:r>
          </a:p>
          <a:p>
            <a:pPr lvl="0" eaLnBrk="1" fontAlgn="auto" hangingPunct="1">
              <a:spcBef>
                <a:spcPts val="18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O aplicativo permite escolher o sotaque, velocidade de leitura (ícone da engrenagem) e o download da narração em arquivo MP3 (ícone da seta para baixo).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EDDE7C3-B860-4FC5-910D-071A61319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214" y="1828800"/>
            <a:ext cx="2115735" cy="1100182"/>
          </a:xfrm>
          <a:prstGeom prst="rect">
            <a:avLst/>
          </a:prstGeom>
        </p:spPr>
      </p:pic>
      <p:sp>
        <p:nvSpPr>
          <p:cNvPr id="19" name="Down Arrow 8">
            <a:extLst>
              <a:ext uri="{FF2B5EF4-FFF2-40B4-BE49-F238E27FC236}">
                <a16:creationId xmlns:a16="http://schemas.microsoft.com/office/drawing/2014/main" xmlns="" id="{339B2B5B-70CE-4865-9DBB-CDDD3F839D0F}"/>
              </a:ext>
            </a:extLst>
          </p:cNvPr>
          <p:cNvSpPr/>
          <p:nvPr/>
        </p:nvSpPr>
        <p:spPr>
          <a:xfrm rot="19183615">
            <a:off x="3687214" y="846908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Down Arrow 8">
            <a:extLst>
              <a:ext uri="{FF2B5EF4-FFF2-40B4-BE49-F238E27FC236}">
                <a16:creationId xmlns:a16="http://schemas.microsoft.com/office/drawing/2014/main" xmlns="" id="{A38A48BE-608D-4CD7-92FA-10449E38D1AE}"/>
              </a:ext>
            </a:extLst>
          </p:cNvPr>
          <p:cNvSpPr/>
          <p:nvPr/>
        </p:nvSpPr>
        <p:spPr>
          <a:xfrm rot="12629197">
            <a:off x="5691273" y="1605859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Down Arrow 8">
            <a:extLst>
              <a:ext uri="{FF2B5EF4-FFF2-40B4-BE49-F238E27FC236}">
                <a16:creationId xmlns:a16="http://schemas.microsoft.com/office/drawing/2014/main" xmlns="" id="{7164DA76-9543-45BE-9203-3F6A995857F8}"/>
              </a:ext>
            </a:extLst>
          </p:cNvPr>
          <p:cNvSpPr/>
          <p:nvPr/>
        </p:nvSpPr>
        <p:spPr>
          <a:xfrm rot="8579950">
            <a:off x="6428607" y="1608925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35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3BF8B2D-B52D-453D-90FD-09FC055502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998" t="21197" r="1445"/>
          <a:stretch/>
        </p:blipFill>
        <p:spPr>
          <a:xfrm>
            <a:off x="7985760" y="1745424"/>
            <a:ext cx="925203" cy="4429720"/>
          </a:xfrm>
          <a:prstGeom prst="rect">
            <a:avLst/>
          </a:prstGeom>
        </p:spPr>
      </p:pic>
      <p:sp>
        <p:nvSpPr>
          <p:cNvPr id="13" name="Title 13">
            <a:extLst>
              <a:ext uri="{FF2B5EF4-FFF2-40B4-BE49-F238E27FC236}">
                <a16:creationId xmlns:a16="http://schemas.microsoft.com/office/drawing/2014/main" xmlns="" id="{D7DE6662-DC95-4311-9185-4A270DE53DFC}"/>
              </a:ext>
            </a:extLst>
          </p:cNvPr>
          <p:cNvSpPr txBox="1">
            <a:spLocks/>
          </p:cNvSpPr>
          <p:nvPr/>
        </p:nvSpPr>
        <p:spPr bwMode="auto">
          <a:xfrm>
            <a:off x="2542949" y="152399"/>
            <a:ext cx="6501039" cy="88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3600" b="1" kern="1200" cap="none" baseline="0">
                <a:solidFill>
                  <a:srgbClr val="1FA64A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A3F6D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pt-BR" altLang="en-US" dirty="0"/>
              <a:t>Ferramentas</a:t>
            </a:r>
            <a:endParaRPr lang="en-US" alt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81E16BF5-762D-4E0C-A96D-B9EA653FD9E8}"/>
              </a:ext>
            </a:extLst>
          </p:cNvPr>
          <p:cNvSpPr/>
          <p:nvPr/>
        </p:nvSpPr>
        <p:spPr>
          <a:xfrm>
            <a:off x="7985760" y="1601487"/>
            <a:ext cx="925203" cy="4704255"/>
          </a:xfrm>
          <a:prstGeom prst="roundRect">
            <a:avLst>
              <a:gd name="adj" fmla="val 7822"/>
            </a:avLst>
          </a:prstGeom>
          <a:noFill/>
          <a:ln w="38100">
            <a:solidFill>
              <a:srgbClr val="A41C5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8">
            <a:extLst>
              <a:ext uri="{FF2B5EF4-FFF2-40B4-BE49-F238E27FC236}">
                <a16:creationId xmlns:a16="http://schemas.microsoft.com/office/drawing/2014/main" xmlns="" id="{9E30D80F-88AF-43A3-B4CD-5535E893D7BC}"/>
              </a:ext>
            </a:extLst>
          </p:cNvPr>
          <p:cNvSpPr/>
          <p:nvPr/>
        </p:nvSpPr>
        <p:spPr>
          <a:xfrm rot="16200000">
            <a:off x="7616802" y="5314105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1777875-4279-4171-A1AC-85A3B9AB4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364" y="883709"/>
            <a:ext cx="3407488" cy="5291435"/>
          </a:xfrm>
          <a:prstGeom prst="rect">
            <a:avLst/>
          </a:prstGeom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xmlns="" id="{2B81CAC4-6D1F-45EB-AF40-7148C420AA3D}"/>
              </a:ext>
            </a:extLst>
          </p:cNvPr>
          <p:cNvSpPr txBox="1">
            <a:spLocks/>
          </p:cNvSpPr>
          <p:nvPr/>
        </p:nvSpPr>
        <p:spPr bwMode="auto">
          <a:xfrm>
            <a:off x="2928395" y="1745424"/>
            <a:ext cx="4653023" cy="319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fontAlgn="auto" hangingPunct="1">
              <a:spcBef>
                <a:spcPts val="18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A ferramenta </a:t>
            </a:r>
            <a:r>
              <a:rPr lang="pt-BR" sz="2000" b="1" dirty="0">
                <a:solidFill>
                  <a:prstClr val="black"/>
                </a:solidFill>
                <a:latin typeface="Calibri"/>
              </a:rPr>
              <a:t>Traduzir</a:t>
            </a:r>
            <a:r>
              <a:rPr lang="pt-BR" sz="2000" dirty="0">
                <a:solidFill>
                  <a:prstClr val="black"/>
                </a:solidFill>
                <a:latin typeface="Calibri"/>
              </a:rPr>
              <a:t> permite traduzir o texto do documento do idioma inglês para 34 diferentes idiomas.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Esta funcionalidade está disponível para todos os documentos com texto completo em HTML e no idioma inglês.</a:t>
            </a:r>
          </a:p>
          <a:p>
            <a:pPr lvl="0" eaLnBrk="1" fontAlgn="auto" hangingPunct="1">
              <a:spcBef>
                <a:spcPts val="18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É realizada uma </a:t>
            </a:r>
            <a:r>
              <a:rPr lang="pt-BR" sz="2000" i="1" dirty="0">
                <a:solidFill>
                  <a:prstClr val="black"/>
                </a:solidFill>
                <a:latin typeface="Calibri"/>
              </a:rPr>
              <a:t>tradução automática</a:t>
            </a:r>
            <a:r>
              <a:rPr lang="pt-BR" sz="2000" dirty="0">
                <a:solidFill>
                  <a:prstClr val="black"/>
                </a:solidFill>
                <a:latin typeface="Calibri"/>
              </a:rPr>
              <a:t>, ou seja, não é interpretativa, portanto realize uma revisão antes de utilizá-lo em seu trabalho.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xmlns="" id="{065F2DFA-270A-4421-A2A9-C704CEC4950E}"/>
              </a:ext>
            </a:extLst>
          </p:cNvPr>
          <p:cNvSpPr/>
          <p:nvPr/>
        </p:nvSpPr>
        <p:spPr>
          <a:xfrm rot="2773859">
            <a:off x="3806801" y="495885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Down Arrow 8">
            <a:extLst>
              <a:ext uri="{FF2B5EF4-FFF2-40B4-BE49-F238E27FC236}">
                <a16:creationId xmlns:a16="http://schemas.microsoft.com/office/drawing/2014/main" xmlns="" id="{A2F16946-0C0C-45BF-B4FB-3284896E4102}"/>
              </a:ext>
            </a:extLst>
          </p:cNvPr>
          <p:cNvSpPr/>
          <p:nvPr/>
        </p:nvSpPr>
        <p:spPr>
          <a:xfrm rot="2773859">
            <a:off x="2058973" y="2948198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429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3">
            <a:extLst>
              <a:ext uri="{FF2B5EF4-FFF2-40B4-BE49-F238E27FC236}">
                <a16:creationId xmlns:a16="http://schemas.microsoft.com/office/drawing/2014/main" xmlns="" id="{BD1F421B-3262-4CC3-BD33-D593C7109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357" y="3080147"/>
            <a:ext cx="4183856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pt-BR" altLang="es-419" sz="1800"/>
              <a:t>Para obter mais ajuda, visite o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es-419" sz="1800" b="1"/>
              <a:t>site de suporte da EBSCO </a:t>
            </a:r>
            <a:r>
              <a:rPr lang="es-MX" altLang="es-419" sz="2700">
                <a:hlinkClick r:id="rId2"/>
              </a:rPr>
              <a:t>http://help.ebsco.com</a:t>
            </a:r>
            <a:endParaRPr lang="es-MX" altLang="es-419" sz="2700"/>
          </a:p>
          <a:p>
            <a:pPr algn="ctr">
              <a:buFont typeface="Wingdings" panose="05000000000000000000" pitchFamily="2" charset="2"/>
              <a:buNone/>
            </a:pPr>
            <a:endParaRPr lang="en-US" altLang="es-419" sz="1800"/>
          </a:p>
        </p:txBody>
      </p:sp>
      <p:sp>
        <p:nvSpPr>
          <p:cNvPr id="34819" name="TextBox 3">
            <a:extLst>
              <a:ext uri="{FF2B5EF4-FFF2-40B4-BE49-F238E27FC236}">
                <a16:creationId xmlns:a16="http://schemas.microsoft.com/office/drawing/2014/main" xmlns="" id="{416810E4-CB44-4A29-ABC2-2572DBEA8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713" y="4442222"/>
            <a:ext cx="610314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pt-BR" altLang="es-419" sz="1800"/>
              <a:t>e o </a:t>
            </a:r>
            <a:r>
              <a:rPr lang="pt-BR" altLang="es-419" sz="1800" b="1"/>
              <a:t>site de Treinamentos em Português </a:t>
            </a:r>
            <a:r>
              <a:rPr lang="pt-BR" altLang="es-419" sz="1800"/>
              <a:t>via WEBEX: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es-419" sz="2700">
                <a:hlinkClick r:id="rId3"/>
              </a:rPr>
              <a:t>https://ebsco-portuguese.webex.com</a:t>
            </a:r>
            <a:r>
              <a:rPr lang="pt-BR" altLang="es-419" sz="2700"/>
              <a:t> </a:t>
            </a:r>
            <a:endParaRPr lang="en-US" altLang="es-419" sz="2700"/>
          </a:p>
        </p:txBody>
      </p:sp>
      <p:pic>
        <p:nvPicPr>
          <p:cNvPr id="6" name="Picture 1" title="EBSCOhost Logo">
            <a:extLst>
              <a:ext uri="{FF2B5EF4-FFF2-40B4-BE49-F238E27FC236}">
                <a16:creationId xmlns:a16="http://schemas.microsoft.com/office/drawing/2014/main" xmlns="" id="{2D6026CD-D155-4EF8-A00F-3EF4298FE8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644" y="1095375"/>
            <a:ext cx="6441281" cy="181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210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4E272-9BC6-47AF-B88C-A7EAFC129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Busca Básica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52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45E8C55-66F5-46FA-BDAC-B76B22E12C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3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err="1">
                <a:solidFill>
                  <a:srgbClr val="1FA6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Busca</a:t>
            </a:r>
            <a:r>
              <a:rPr lang="en-US" altLang="en-US" sz="4000" b="1" dirty="0">
                <a:solidFill>
                  <a:srgbClr val="1FA6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1FA6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básica</a:t>
            </a:r>
            <a:endParaRPr lang="en-US" altLang="en-US" sz="4000" b="1" dirty="0">
              <a:solidFill>
                <a:srgbClr val="1FA64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FECEA716-3612-4B8B-B531-67562C23A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8" y="1050927"/>
            <a:ext cx="8973659" cy="57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2A5E761-0068-4978-96FC-56D13C431E95}"/>
              </a:ext>
            </a:extLst>
          </p:cNvPr>
          <p:cNvSpPr/>
          <p:nvPr/>
        </p:nvSpPr>
        <p:spPr>
          <a:xfrm>
            <a:off x="1884451" y="1985818"/>
            <a:ext cx="5375099" cy="1878931"/>
          </a:xfrm>
          <a:prstGeom prst="roundRect">
            <a:avLst>
              <a:gd name="adj" fmla="val 5567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74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D46B4FB-79DD-4B91-9A6A-2B280B10D8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3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Busca</a:t>
            </a:r>
            <a:r>
              <a:rPr lang="en-US" altLang="en-US" dirty="0"/>
              <a:t> </a:t>
            </a:r>
            <a:r>
              <a:rPr lang="en-US" altLang="en-US" dirty="0" err="1"/>
              <a:t>básica</a:t>
            </a:r>
            <a:endParaRPr lang="en-US" altLang="en-US" b="1" dirty="0">
              <a:solidFill>
                <a:srgbClr val="1FA64A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FECEA716-3612-4B8B-B531-67562C23A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8" y="1050927"/>
            <a:ext cx="8973659" cy="57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C10F9EE-D37B-437A-87E5-6E5EAD3B403A}"/>
              </a:ext>
            </a:extLst>
          </p:cNvPr>
          <p:cNvSpPr/>
          <p:nvPr/>
        </p:nvSpPr>
        <p:spPr>
          <a:xfrm>
            <a:off x="4389121" y="2898398"/>
            <a:ext cx="1116000" cy="252000"/>
          </a:xfrm>
          <a:prstGeom prst="roundRect">
            <a:avLst>
              <a:gd name="adj" fmla="val 5567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xmlns="" id="{C99FEA7C-641C-40D0-A2F7-B0D3556C09CF}"/>
              </a:ext>
            </a:extLst>
          </p:cNvPr>
          <p:cNvSpPr/>
          <p:nvPr/>
        </p:nvSpPr>
        <p:spPr>
          <a:xfrm rot="2129832">
            <a:off x="5426275" y="2276614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3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5947025-D5EC-46B2-A021-FE8D7C09CA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3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Busca</a:t>
            </a:r>
            <a:r>
              <a:rPr lang="en-US" altLang="en-US" dirty="0"/>
              <a:t> </a:t>
            </a:r>
            <a:r>
              <a:rPr lang="en-US" altLang="en-US" dirty="0" err="1"/>
              <a:t>básica</a:t>
            </a:r>
            <a:endParaRPr lang="en-US" altLang="en-US" b="1" dirty="0">
              <a:solidFill>
                <a:srgbClr val="1FA64A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B00D110-FCAD-4CEC-97EA-0815AE9C53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01" b="2573"/>
          <a:stretch/>
        </p:blipFill>
        <p:spPr>
          <a:xfrm>
            <a:off x="70329" y="1053524"/>
            <a:ext cx="8988424" cy="572579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506F70C-21DE-44C3-9956-514328F8B5E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46480" y="4618181"/>
            <a:ext cx="7132320" cy="173747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pt-BR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Nesta tela, você pode escolher todas ou algumas bases.</a:t>
            </a:r>
          </a:p>
        </p:txBody>
      </p:sp>
      <p:sp>
        <p:nvSpPr>
          <p:cNvPr id="20" name="Down Arrow 8">
            <a:extLst>
              <a:ext uri="{FF2B5EF4-FFF2-40B4-BE49-F238E27FC236}">
                <a16:creationId xmlns:a16="http://schemas.microsoft.com/office/drawing/2014/main" xmlns="" id="{AC175C73-7AC4-43FF-91F1-7E4087A62E6D}"/>
              </a:ext>
            </a:extLst>
          </p:cNvPr>
          <p:cNvSpPr/>
          <p:nvPr/>
        </p:nvSpPr>
        <p:spPr>
          <a:xfrm rot="14808581">
            <a:off x="2243235" y="3987339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383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Tutorial Templat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1F497D"/>
      </a:accent1>
      <a:accent2>
        <a:srgbClr val="1F497D"/>
      </a:accent2>
      <a:accent3>
        <a:srgbClr val="1F497D"/>
      </a:accent3>
      <a:accent4>
        <a:srgbClr val="1F497D"/>
      </a:accent4>
      <a:accent5>
        <a:srgbClr val="1F497D"/>
      </a:accent5>
      <a:accent6>
        <a:srgbClr val="1F497D"/>
      </a:accent6>
      <a:hlink>
        <a:srgbClr val="0000FF"/>
      </a:hlink>
      <a:folHlink>
        <a:srgbClr val="5F006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15302</TotalTime>
  <Words>1530</Words>
  <Application>Microsoft Office PowerPoint</Application>
  <PresentationFormat>Apresentação na tela (4:3)</PresentationFormat>
  <Paragraphs>282</Paragraphs>
  <Slides>52</Slides>
  <Notes>46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61" baseType="lpstr">
      <vt:lpstr>Arial</vt:lpstr>
      <vt:lpstr>Arial Narrow</vt:lpstr>
      <vt:lpstr>Calibri</vt:lpstr>
      <vt:lpstr>Calibri Light</vt:lpstr>
      <vt:lpstr>Georgia</vt:lpstr>
      <vt:lpstr>Segoe UI</vt:lpstr>
      <vt:lpstr>Wingdings</vt:lpstr>
      <vt:lpstr>Wingdings 2</vt:lpstr>
      <vt:lpstr>Civic</vt:lpstr>
      <vt:lpstr>Tutorial de Uso</vt:lpstr>
      <vt:lpstr>Tópicos</vt:lpstr>
      <vt:lpstr>Como acessar as  bases de dados da EBSCO</vt:lpstr>
      <vt:lpstr>Como acessar as bases de dados da EBSCO</vt:lpstr>
      <vt:lpstr>Como acessar as bases de dados da EBSCO</vt:lpstr>
      <vt:lpstr>Busca Básica</vt:lpstr>
      <vt:lpstr>Busca básica</vt:lpstr>
      <vt:lpstr>Busca básica</vt:lpstr>
      <vt:lpstr>Busca básica</vt:lpstr>
      <vt:lpstr>Busca básica</vt:lpstr>
      <vt:lpstr>Busca básica</vt:lpstr>
      <vt:lpstr>Página de Resultados</vt:lpstr>
      <vt:lpstr>Página de Resultados</vt:lpstr>
      <vt:lpstr>Facetas (ou filtros)</vt:lpstr>
      <vt:lpstr>Facetas (ou filtros)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Resultado</vt:lpstr>
      <vt:lpstr>Resultado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Ferramentas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EBSCO Publishing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Points of View Reference Center</dc:title>
  <dc:creator>Dino Persakis</dc:creator>
  <cp:lastModifiedBy>Mariana Vasconcelos de Castro</cp:lastModifiedBy>
  <cp:revision>549</cp:revision>
  <dcterms:created xsi:type="dcterms:W3CDTF">2006-11-29T14:42:47Z</dcterms:created>
  <dcterms:modified xsi:type="dcterms:W3CDTF">2019-01-23T16:50:26Z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TC012137211033</vt:lpwstr>
  </property>
</Properties>
</file>